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8" r:id="rId1"/>
  </p:sldMasterIdLst>
  <p:notesMasterIdLst>
    <p:notesMasterId r:id="rId92"/>
  </p:notesMasterIdLst>
  <p:handoutMasterIdLst>
    <p:handoutMasterId r:id="rId93"/>
  </p:handoutMasterIdLst>
  <p:sldIdLst>
    <p:sldId id="272" r:id="rId2"/>
    <p:sldId id="282" r:id="rId3"/>
    <p:sldId id="329" r:id="rId4"/>
    <p:sldId id="281" r:id="rId5"/>
    <p:sldId id="283" r:id="rId6"/>
    <p:sldId id="361" r:id="rId7"/>
    <p:sldId id="333" r:id="rId8"/>
    <p:sldId id="367" r:id="rId9"/>
    <p:sldId id="363" r:id="rId10"/>
    <p:sldId id="364" r:id="rId11"/>
    <p:sldId id="365" r:id="rId12"/>
    <p:sldId id="280" r:id="rId13"/>
    <p:sldId id="279" r:id="rId14"/>
    <p:sldId id="284" r:id="rId15"/>
    <p:sldId id="285" r:id="rId16"/>
    <p:sldId id="286" r:id="rId17"/>
    <p:sldId id="287" r:id="rId18"/>
    <p:sldId id="360" r:id="rId19"/>
    <p:sldId id="292" r:id="rId20"/>
    <p:sldId id="293" r:id="rId21"/>
    <p:sldId id="294" r:id="rId22"/>
    <p:sldId id="288" r:id="rId23"/>
    <p:sldId id="289" r:id="rId24"/>
    <p:sldId id="290" r:id="rId25"/>
    <p:sldId id="291" r:id="rId26"/>
    <p:sldId id="299" r:id="rId27"/>
    <p:sldId id="300" r:id="rId28"/>
    <p:sldId id="295" r:id="rId29"/>
    <p:sldId id="296" r:id="rId30"/>
    <p:sldId id="297" r:id="rId31"/>
    <p:sldId id="301" r:id="rId32"/>
    <p:sldId id="303" r:id="rId33"/>
    <p:sldId id="330" r:id="rId34"/>
    <p:sldId id="331" r:id="rId35"/>
    <p:sldId id="304" r:id="rId36"/>
    <p:sldId id="305" r:id="rId37"/>
    <p:sldId id="302" r:id="rId38"/>
    <p:sldId id="298" r:id="rId39"/>
    <p:sldId id="306" r:id="rId40"/>
    <p:sldId id="313" r:id="rId41"/>
    <p:sldId id="314" r:id="rId42"/>
    <p:sldId id="307" r:id="rId43"/>
    <p:sldId id="308" r:id="rId44"/>
    <p:sldId id="309" r:id="rId45"/>
    <p:sldId id="310" r:id="rId46"/>
    <p:sldId id="315" r:id="rId47"/>
    <p:sldId id="316" r:id="rId48"/>
    <p:sldId id="311" r:id="rId49"/>
    <p:sldId id="317" r:id="rId50"/>
    <p:sldId id="319" r:id="rId51"/>
    <p:sldId id="320" r:id="rId52"/>
    <p:sldId id="318" r:id="rId53"/>
    <p:sldId id="322" r:id="rId54"/>
    <p:sldId id="323" r:id="rId55"/>
    <p:sldId id="324" r:id="rId56"/>
    <p:sldId id="321" r:id="rId57"/>
    <p:sldId id="312" r:id="rId58"/>
    <p:sldId id="325" r:id="rId59"/>
    <p:sldId id="327" r:id="rId60"/>
    <p:sldId id="328" r:id="rId61"/>
    <p:sldId id="326" r:id="rId62"/>
    <p:sldId id="358" r:id="rId63"/>
    <p:sldId id="359" r:id="rId64"/>
    <p:sldId id="332" r:id="rId65"/>
    <p:sldId id="334" r:id="rId66"/>
    <p:sldId id="335" r:id="rId67"/>
    <p:sldId id="336" r:id="rId68"/>
    <p:sldId id="337" r:id="rId69"/>
    <p:sldId id="338" r:id="rId70"/>
    <p:sldId id="339" r:id="rId71"/>
    <p:sldId id="340" r:id="rId72"/>
    <p:sldId id="341" r:id="rId73"/>
    <p:sldId id="342" r:id="rId74"/>
    <p:sldId id="343" r:id="rId75"/>
    <p:sldId id="344" r:id="rId76"/>
    <p:sldId id="347" r:id="rId77"/>
    <p:sldId id="348" r:id="rId78"/>
    <p:sldId id="349" r:id="rId79"/>
    <p:sldId id="350" r:id="rId80"/>
    <p:sldId id="351" r:id="rId81"/>
    <p:sldId id="352" r:id="rId82"/>
    <p:sldId id="345" r:id="rId83"/>
    <p:sldId id="353" r:id="rId84"/>
    <p:sldId id="354" r:id="rId85"/>
    <p:sldId id="355" r:id="rId86"/>
    <p:sldId id="356" r:id="rId87"/>
    <p:sldId id="346" r:id="rId88"/>
    <p:sldId id="357" r:id="rId89"/>
    <p:sldId id="362" r:id="rId90"/>
    <p:sldId id="366" r:id="rId9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2023/3/8</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2023/3/8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8.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arduino.cc/en/Main/Software"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medium.com/codex/auto-locking-pc-when-youre-away-with-python-e184fe2b4bd5"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stackoverflow.com/questions/10434599/get-the-data-received-in-a-flask-request"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dev.mysql.com/doc/refman/5.7/en/server-system-variables.html#sysvar_max_execution_time"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31C9E95-F611-576B-A620-C5622CC4E56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sp>
        <p:nvSpPr>
          <p:cNvPr id="13" name="文字方塊 12">
            <a:extLst>
              <a:ext uri="{FF2B5EF4-FFF2-40B4-BE49-F238E27FC236}">
                <a16:creationId xmlns:a16="http://schemas.microsoft.com/office/drawing/2014/main" id="{6754DBCE-5B13-951F-985F-5DC36D44D741}"/>
              </a:ext>
            </a:extLst>
          </p:cNvPr>
          <p:cNvSpPr txBox="1"/>
          <p:nvPr/>
        </p:nvSpPr>
        <p:spPr>
          <a:xfrm>
            <a:off x="179512" y="548680"/>
            <a:ext cx="8388424" cy="1946687"/>
          </a:xfrm>
          <a:prstGeom prst="rect">
            <a:avLst/>
          </a:prstGeom>
          <a:noFill/>
        </p:spPr>
        <p:txBody>
          <a:bodyPr wrap="square">
            <a:spAutoFit/>
          </a:bodyPr>
          <a:lstStyle/>
          <a:p>
            <a:r>
              <a:rPr lang="zh-TW" altLang="en-US" sz="1600" dirty="0"/>
              <a:t>在</a:t>
            </a:r>
            <a:r>
              <a:rPr lang="en-US" altLang="zh-TW" sz="1600" dirty="0"/>
              <a:t>MySQL 5.7 Command Line Client</a:t>
            </a:r>
            <a:r>
              <a:rPr lang="zh-TW" altLang="en-US" sz="1600" dirty="0"/>
              <a:t>內</a:t>
            </a:r>
            <a:r>
              <a:rPr lang="en-US" altLang="zh-TW" sz="1600"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SET GLOBAL </a:t>
            </a:r>
            <a:r>
              <a:rPr lang="en-US" altLang="zh-TW" sz="1600" dirty="0" err="1"/>
              <a:t>connect_timeout</a:t>
            </a:r>
            <a:r>
              <a:rPr lang="en-US" altLang="zh-TW" sz="1600" dirty="0"/>
              <a:t>=28800;</a:t>
            </a:r>
          </a:p>
          <a:p>
            <a:pPr>
              <a:spcBef>
                <a:spcPts val="300"/>
              </a:spcBef>
              <a:spcAft>
                <a:spcPts val="300"/>
              </a:spcAft>
            </a:pPr>
            <a:r>
              <a:rPr lang="en-US" altLang="zh-TW" sz="1600" dirty="0"/>
              <a:t>  SET GLOBAL </a:t>
            </a:r>
            <a:r>
              <a:rPr lang="en-US" altLang="zh-TW" sz="1600" dirty="0" err="1"/>
              <a:t>interactive_timeout</a:t>
            </a:r>
            <a:r>
              <a:rPr lang="en-US" altLang="zh-TW" sz="1600" dirty="0"/>
              <a:t>=28800;</a:t>
            </a:r>
          </a:p>
          <a:p>
            <a:pPr>
              <a:spcBef>
                <a:spcPts val="300"/>
              </a:spcBef>
              <a:spcAft>
                <a:spcPts val="300"/>
              </a:spcAft>
            </a:pPr>
            <a:r>
              <a:rPr lang="en-US" altLang="zh-TW" sz="1600" dirty="0"/>
              <a:t>  SET GLOBAL </a:t>
            </a:r>
            <a:r>
              <a:rPr lang="en-US" altLang="zh-TW" sz="1600" dirty="0" err="1"/>
              <a:t>wait_timeout</a:t>
            </a:r>
            <a:r>
              <a:rPr lang="en-US" altLang="zh-TW" sz="1600" dirty="0"/>
              <a:t>=28800;</a:t>
            </a:r>
          </a:p>
          <a:p>
            <a:pPr>
              <a:spcBef>
                <a:spcPts val="300"/>
              </a:spcBef>
              <a:spcAft>
                <a:spcPts val="300"/>
              </a:spcAft>
            </a:pPr>
            <a:r>
              <a:rPr lang="en-US" altLang="zh-TW" sz="1800" dirty="0"/>
              <a:t>  </a:t>
            </a:r>
            <a:endParaRPr lang="zh-TW" altLang="en-US" dirty="0"/>
          </a:p>
        </p:txBody>
      </p:sp>
      <p:sp>
        <p:nvSpPr>
          <p:cNvPr id="15" name="文字方塊 14">
            <a:extLst>
              <a:ext uri="{FF2B5EF4-FFF2-40B4-BE49-F238E27FC236}">
                <a16:creationId xmlns:a16="http://schemas.microsoft.com/office/drawing/2014/main" id="{8D6E4197-66E1-F42D-7F19-AAB528475A43}"/>
              </a:ext>
            </a:extLst>
          </p:cNvPr>
          <p:cNvSpPr txBox="1"/>
          <p:nvPr/>
        </p:nvSpPr>
        <p:spPr>
          <a:xfrm>
            <a:off x="-16396" y="2132856"/>
            <a:ext cx="9160396" cy="4216539"/>
          </a:xfrm>
          <a:prstGeom prst="rect">
            <a:avLst/>
          </a:prstGeom>
          <a:noFill/>
        </p:spPr>
        <p:txBody>
          <a:bodyPr wrap="square">
            <a:spAutoFit/>
          </a:bodyPr>
          <a:lstStyle/>
          <a:p>
            <a:pPr algn="l" fontAlgn="base">
              <a:buFont typeface="Arial" panose="020B0604020202020204" pitchFamily="34" charset="0"/>
              <a:buChar char="•"/>
            </a:pPr>
            <a:r>
              <a:rPr lang="en-US" altLang="zh-TW" b="1" i="0" dirty="0" err="1">
                <a:solidFill>
                  <a:srgbClr val="232629"/>
                </a:solidFill>
                <a:effectLst/>
                <a:latin typeface="inherit"/>
              </a:rPr>
              <a:t>connect_timeout</a:t>
            </a:r>
            <a:r>
              <a:rPr lang="en-US" altLang="zh-TW" b="0" i="0" dirty="0">
                <a:solidFill>
                  <a:srgbClr val="232629"/>
                </a:solidFill>
                <a:effectLst/>
                <a:latin typeface="inherit"/>
              </a:rPr>
              <a:t>: Number of seconds the </a:t>
            </a:r>
            <a:r>
              <a:rPr lang="en-US" altLang="zh-TW" b="0" i="0" dirty="0" err="1">
                <a:solidFill>
                  <a:srgbClr val="232629"/>
                </a:solidFill>
                <a:effectLst/>
                <a:latin typeface="inherit"/>
              </a:rPr>
              <a:t>mysqld</a:t>
            </a:r>
            <a:r>
              <a:rPr lang="en-US" altLang="zh-TW" b="0" i="0" dirty="0">
                <a:solidFill>
                  <a:srgbClr val="232629"/>
                </a:solidFill>
                <a:effectLst/>
                <a:latin typeface="inherit"/>
              </a:rPr>
              <a:t> server waits for a connect packet before responding with 'Bad handshake'</a:t>
            </a:r>
          </a:p>
          <a:p>
            <a:pPr algn="l" fontAlgn="base">
              <a:buFont typeface="Arial" panose="020B0604020202020204" pitchFamily="34" charset="0"/>
              <a:buChar char="•"/>
            </a:pPr>
            <a:r>
              <a:rPr lang="en-US" altLang="zh-TW" b="1" i="0" dirty="0" err="1">
                <a:solidFill>
                  <a:srgbClr val="232629"/>
                </a:solidFill>
                <a:effectLst/>
                <a:latin typeface="inherit"/>
              </a:rPr>
              <a:t>interactive_timeout</a:t>
            </a:r>
            <a:r>
              <a:rPr lang="en-US" altLang="zh-TW" b="0" i="0" dirty="0">
                <a:solidFill>
                  <a:srgbClr val="232629"/>
                </a:solidFill>
                <a:effectLst/>
                <a:latin typeface="inherit"/>
              </a:rPr>
              <a:t> Number of seconds the server waits for activity on an interactive connection before closing it</a:t>
            </a:r>
          </a:p>
          <a:p>
            <a:pPr algn="l" fontAlgn="base">
              <a:buFont typeface="Arial" panose="020B0604020202020204" pitchFamily="34" charset="0"/>
              <a:buChar char="•"/>
            </a:pPr>
            <a:r>
              <a:rPr lang="en-US" altLang="zh-TW" b="1" i="0" dirty="0" err="1">
                <a:solidFill>
                  <a:srgbClr val="232629"/>
                </a:solidFill>
                <a:effectLst/>
                <a:latin typeface="inherit"/>
              </a:rPr>
              <a:t>wait_timeout</a:t>
            </a:r>
            <a:r>
              <a:rPr lang="en-US" altLang="zh-TW" b="0" i="0" dirty="0">
                <a:solidFill>
                  <a:srgbClr val="232629"/>
                </a:solidFill>
                <a:effectLst/>
                <a:latin typeface="inherit"/>
              </a:rPr>
              <a:t> Number of seconds the server waits for activity on a connection before closing it</a:t>
            </a:r>
          </a:p>
          <a:p>
            <a:pPr algn="l" fontAlgn="base">
              <a:buFont typeface="Arial" panose="020B0604020202020204" pitchFamily="34" charset="0"/>
              <a:buChar char="•"/>
            </a:pPr>
            <a:endParaRPr lang="en-US" altLang="zh-TW" dirty="0">
              <a:solidFill>
                <a:srgbClr val="232629"/>
              </a:solidFill>
              <a:latin typeface="inherit"/>
            </a:endParaRPr>
          </a:p>
          <a:p>
            <a:pPr algn="l" fontAlgn="base"/>
            <a:r>
              <a:rPr lang="zh-TW" altLang="en-US" sz="1600" b="0" i="0" dirty="0">
                <a:solidFill>
                  <a:srgbClr val="232629"/>
                </a:solidFill>
                <a:effectLst/>
                <a:latin typeface="inherit"/>
              </a:rPr>
              <a:t>註</a:t>
            </a:r>
            <a:r>
              <a:rPr lang="en-US" altLang="zh-TW" sz="1600" b="0" i="0" dirty="0">
                <a:solidFill>
                  <a:srgbClr val="232629"/>
                </a:solidFill>
                <a:effectLst/>
                <a:latin typeface="inherit"/>
              </a:rPr>
              <a:t>: 1. </a:t>
            </a:r>
            <a:r>
              <a:rPr lang="en-US" altLang="zh-TW" sz="1600" b="0" i="0" dirty="0">
                <a:solidFill>
                  <a:srgbClr val="232629"/>
                </a:solidFill>
                <a:effectLst/>
                <a:latin typeface="-apple-system"/>
              </a:rPr>
              <a:t>28800 seconds are 8 hours</a:t>
            </a:r>
          </a:p>
          <a:p>
            <a:pPr algn="l" fontAlgn="base"/>
            <a:r>
              <a:rPr lang="en-US" altLang="zh-TW" sz="1600" dirty="0">
                <a:solidFill>
                  <a:srgbClr val="232629"/>
                </a:solidFill>
                <a:latin typeface="-apple-system"/>
              </a:rPr>
              <a:t>       2. </a:t>
            </a:r>
            <a:r>
              <a:rPr lang="en-US" altLang="zh-TW" sz="1600" dirty="0">
                <a:solidFill>
                  <a:srgbClr val="FF0000"/>
                </a:solidFill>
                <a:latin typeface="-apple-system"/>
              </a:rPr>
              <a:t>SET GLOBAL </a:t>
            </a:r>
            <a:r>
              <a:rPr lang="en-US" altLang="zh-TW" sz="1600" dirty="0">
                <a:solidFill>
                  <a:srgbClr val="232629"/>
                </a:solidFill>
                <a:latin typeface="-apple-system"/>
              </a:rPr>
              <a:t>will set the variable to all active and future connections until the next server  </a:t>
            </a:r>
          </a:p>
          <a:p>
            <a:pPr algn="l" fontAlgn="base"/>
            <a:r>
              <a:rPr lang="en-US" altLang="zh-TW" sz="1600" dirty="0">
                <a:solidFill>
                  <a:srgbClr val="232629"/>
                </a:solidFill>
                <a:latin typeface="-apple-system"/>
              </a:rPr>
              <a:t>            restart. </a:t>
            </a:r>
          </a:p>
          <a:p>
            <a:pPr algn="l" fontAlgn="base"/>
            <a:r>
              <a:rPr lang="en-US" altLang="zh-TW" sz="1600" dirty="0">
                <a:solidFill>
                  <a:srgbClr val="232629"/>
                </a:solidFill>
                <a:latin typeface="-apple-system"/>
              </a:rPr>
              <a:t>            There is however a </a:t>
            </a:r>
            <a:r>
              <a:rPr lang="en-US" altLang="zh-TW" sz="1600" dirty="0">
                <a:solidFill>
                  <a:srgbClr val="FF0000"/>
                </a:solidFill>
                <a:latin typeface="-apple-system"/>
              </a:rPr>
              <a:t>SET SESSION </a:t>
            </a:r>
            <a:r>
              <a:rPr lang="en-US" altLang="zh-TW" sz="1600" dirty="0">
                <a:solidFill>
                  <a:srgbClr val="232629"/>
                </a:solidFill>
                <a:latin typeface="-apple-system"/>
              </a:rPr>
              <a:t>that appears to set the variable specific to the current  </a:t>
            </a:r>
          </a:p>
          <a:p>
            <a:pPr algn="l" fontAlgn="base"/>
            <a:r>
              <a:rPr lang="en-US" altLang="zh-TW" sz="1600" dirty="0">
                <a:solidFill>
                  <a:srgbClr val="232629"/>
                </a:solidFill>
                <a:latin typeface="-apple-system"/>
              </a:rPr>
              <a:t>             session.</a:t>
            </a:r>
          </a:p>
          <a:p>
            <a:pPr algn="l" fontAlgn="base"/>
            <a:r>
              <a:rPr lang="en-US" altLang="zh-TW" sz="1600" b="0" i="0" dirty="0">
                <a:solidFill>
                  <a:srgbClr val="232629"/>
                </a:solidFill>
                <a:effectLst/>
                <a:latin typeface="-apple-system"/>
              </a:rPr>
              <a:t>             </a:t>
            </a:r>
            <a:r>
              <a:rPr lang="zh-TW" altLang="en-US" sz="1600" b="0" i="0" dirty="0">
                <a:solidFill>
                  <a:srgbClr val="232629"/>
                </a:solidFill>
                <a:effectLst/>
                <a:latin typeface="-apple-system"/>
              </a:rPr>
              <a:t>建議盡量用 </a:t>
            </a:r>
            <a:r>
              <a:rPr lang="en-US" altLang="zh-TW" sz="1600" dirty="0">
                <a:solidFill>
                  <a:srgbClr val="FF0000"/>
                </a:solidFill>
                <a:latin typeface="-apple-system"/>
              </a:rPr>
              <a:t>SET SESSION  </a:t>
            </a:r>
            <a:r>
              <a:rPr lang="zh-TW" altLang="en-US" sz="1600" dirty="0">
                <a:solidFill>
                  <a:srgbClr val="232629"/>
                </a:solidFill>
                <a:latin typeface="-apple-system"/>
              </a:rPr>
              <a:t>指令</a:t>
            </a:r>
            <a:endParaRPr lang="en-US" altLang="zh-TW" sz="1600" dirty="0">
              <a:solidFill>
                <a:srgbClr val="232629"/>
              </a:solidFill>
              <a:latin typeface="-apple-system"/>
            </a:endParaRPr>
          </a:p>
          <a:p>
            <a:pPr algn="l" fontAlgn="base"/>
            <a:r>
              <a:rPr lang="en-US" altLang="zh-TW" sz="1600" dirty="0">
                <a:solidFill>
                  <a:srgbClr val="232629"/>
                </a:solidFill>
                <a:latin typeface="-apple-system"/>
              </a:rPr>
              <a:t>       3. </a:t>
            </a:r>
            <a:r>
              <a:rPr lang="zh-TW" altLang="en-US" sz="1600" dirty="0">
                <a:solidFill>
                  <a:srgbClr val="232629"/>
                </a:solidFill>
                <a:latin typeface="-apple-system"/>
              </a:rPr>
              <a:t>可用下列指令查變數值</a:t>
            </a:r>
            <a:r>
              <a:rPr lang="en-US" altLang="zh-TW" sz="1600" dirty="0">
                <a:solidFill>
                  <a:srgbClr val="232629"/>
                </a:solidFill>
                <a:latin typeface="-apple-system"/>
              </a:rPr>
              <a:t>:</a:t>
            </a:r>
          </a:p>
          <a:p>
            <a:pPr algn="l" fontAlgn="base"/>
            <a:r>
              <a:rPr lang="en-US" altLang="zh-TW" sz="1600" dirty="0">
                <a:solidFill>
                  <a:srgbClr val="232629"/>
                </a:solidFill>
                <a:latin typeface="-apple-system"/>
              </a:rPr>
              <a:t>            SELECT @@GLOBAL.MAX_EXECUTION_TIME, @@SESSION.MAX_EXECUTION_TIME;</a:t>
            </a:r>
          </a:p>
          <a:p>
            <a:pPr algn="l" fontAlgn="base"/>
            <a:r>
              <a:rPr lang="en-US" altLang="zh-TW" sz="1600" dirty="0">
                <a:solidFill>
                  <a:srgbClr val="232629"/>
                </a:solidFill>
                <a:latin typeface="-apple-system"/>
              </a:rPr>
              <a:t>       4. </a:t>
            </a:r>
            <a:r>
              <a:rPr lang="zh-TW" altLang="en-US" sz="1600" b="0" i="0" dirty="0">
                <a:solidFill>
                  <a:srgbClr val="292929"/>
                </a:solidFill>
                <a:effectLst/>
                <a:latin typeface="source-serif-pro"/>
              </a:rPr>
              <a:t>顯示各種 </a:t>
            </a:r>
            <a:r>
              <a:rPr lang="en-US" altLang="zh-TW" sz="1600" b="0" i="0" dirty="0">
                <a:solidFill>
                  <a:srgbClr val="292929"/>
                </a:solidFill>
                <a:effectLst/>
                <a:latin typeface="source-serif-pro"/>
              </a:rPr>
              <a:t>timeout </a:t>
            </a:r>
            <a:r>
              <a:rPr lang="zh-TW" altLang="en-US" sz="1600" b="0" i="0" dirty="0">
                <a:solidFill>
                  <a:srgbClr val="292929"/>
                </a:solidFill>
                <a:effectLst/>
                <a:latin typeface="source-serif-pro"/>
              </a:rPr>
              <a:t>設定</a:t>
            </a:r>
            <a:endParaRPr lang="en-US" altLang="zh-TW" sz="1600" dirty="0">
              <a:solidFill>
                <a:srgbClr val="232629"/>
              </a:solidFill>
              <a:latin typeface="-apple-system"/>
            </a:endParaRPr>
          </a:p>
          <a:p>
            <a:pPr algn="l" fontAlgn="base"/>
            <a:r>
              <a:rPr lang="en-US" altLang="zh-TW" sz="1600" b="0" i="0" dirty="0">
                <a:solidFill>
                  <a:srgbClr val="292929"/>
                </a:solidFill>
                <a:effectLst/>
                <a:latin typeface="source-code-pro"/>
              </a:rPr>
              <a:t>            show variables like '%timeout%';</a:t>
            </a:r>
            <a:r>
              <a:rPr lang="en-US" altLang="zh-TW" sz="1600" dirty="0">
                <a:solidFill>
                  <a:srgbClr val="232629"/>
                </a:solidFill>
                <a:latin typeface="-apple-system"/>
              </a:rPr>
              <a:t> </a:t>
            </a:r>
          </a:p>
        </p:txBody>
      </p:sp>
    </p:spTree>
    <p:extLst>
      <p:ext uri="{BB962C8B-B14F-4D97-AF65-F5344CB8AC3E}">
        <p14:creationId xmlns:p14="http://schemas.microsoft.com/office/powerpoint/2010/main" val="3065142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E918506-6930-1A30-B79D-669DC4F76FA0}"/>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sp>
        <p:nvSpPr>
          <p:cNvPr id="7" name="文字方塊 6">
            <a:extLst>
              <a:ext uri="{FF2B5EF4-FFF2-40B4-BE49-F238E27FC236}">
                <a16:creationId xmlns:a16="http://schemas.microsoft.com/office/drawing/2014/main" id="{28281337-C782-88FB-78D7-1E1BF15F8F42}"/>
              </a:ext>
            </a:extLst>
          </p:cNvPr>
          <p:cNvSpPr txBox="1"/>
          <p:nvPr/>
        </p:nvSpPr>
        <p:spPr>
          <a:xfrm>
            <a:off x="0" y="404664"/>
            <a:ext cx="9396536" cy="6647974"/>
          </a:xfrm>
          <a:prstGeom prst="rect">
            <a:avLst/>
          </a:prstGeom>
          <a:noFill/>
        </p:spPr>
        <p:txBody>
          <a:bodyPr wrap="square">
            <a:spAutoFit/>
          </a:bodyPr>
          <a:lstStyle/>
          <a:p>
            <a:r>
              <a:rPr lang="en-US" altLang="zh-TW" sz="1600" dirty="0"/>
              <a:t>pip install </a:t>
            </a:r>
            <a:r>
              <a:rPr lang="en-US" altLang="zh-TW" sz="1600" dirty="0" err="1"/>
              <a:t>pymysql</a:t>
            </a:r>
            <a:endParaRPr lang="en-US" altLang="zh-TW" sz="1600" dirty="0"/>
          </a:p>
          <a:p>
            <a:r>
              <a:rPr lang="en-US" altLang="zh-TW" sz="1600" dirty="0"/>
              <a:t>pip install cryptography</a:t>
            </a:r>
          </a:p>
          <a:p>
            <a:r>
              <a:rPr lang="en-US" altLang="zh-TW" sz="1600" dirty="0"/>
              <a:t>Python Code:</a:t>
            </a:r>
          </a:p>
          <a:p>
            <a:endParaRPr lang="en-US" altLang="zh-TW" sz="1600" dirty="0"/>
          </a:p>
          <a:p>
            <a:r>
              <a:rPr lang="en-US" altLang="zh-TW" sz="1400" dirty="0"/>
              <a:t>import </a:t>
            </a:r>
            <a:r>
              <a:rPr lang="en-US" altLang="zh-TW" sz="1400" dirty="0" err="1"/>
              <a:t>pymysql</a:t>
            </a:r>
            <a:endParaRPr lang="en-US" altLang="zh-TW" sz="1400" dirty="0"/>
          </a:p>
          <a:p>
            <a:endParaRPr lang="en-US" altLang="zh-TW" sz="1400" dirty="0"/>
          </a:p>
          <a:p>
            <a:r>
              <a:rPr lang="en-US" altLang="zh-TW" sz="1400" dirty="0"/>
              <a:t>timeout = 10</a:t>
            </a:r>
          </a:p>
          <a:p>
            <a:r>
              <a:rPr lang="en-US" altLang="zh-TW" sz="1400" dirty="0"/>
              <a:t>connection = </a:t>
            </a:r>
            <a:r>
              <a:rPr lang="en-US" altLang="zh-TW" sz="1400" dirty="0" err="1"/>
              <a:t>pymysql.connect</a:t>
            </a:r>
            <a:r>
              <a:rPr lang="en-US" altLang="zh-TW" sz="1400" dirty="0"/>
              <a:t>(</a:t>
            </a:r>
          </a:p>
          <a:p>
            <a:r>
              <a:rPr lang="en-US" altLang="zh-TW" sz="1400" dirty="0"/>
              <a:t>    charset="utf8mb4",</a:t>
            </a:r>
          </a:p>
          <a:p>
            <a:r>
              <a:rPr lang="en-US" altLang="zh-TW" sz="1400" dirty="0"/>
              <a:t>    </a:t>
            </a:r>
            <a:r>
              <a:rPr lang="en-US" altLang="zh-TW" sz="1400" dirty="0" err="1">
                <a:solidFill>
                  <a:srgbClr val="FF0000"/>
                </a:solidFill>
              </a:rPr>
              <a:t>connect_timeout</a:t>
            </a:r>
            <a:r>
              <a:rPr lang="en-US" altLang="zh-TW" sz="1400" dirty="0">
                <a:solidFill>
                  <a:srgbClr val="FF0000"/>
                </a:solidFill>
              </a:rPr>
              <a:t>=timeout,</a:t>
            </a:r>
          </a:p>
          <a:p>
            <a:r>
              <a:rPr lang="en-US" altLang="zh-TW" sz="1400" dirty="0"/>
              <a:t>    </a:t>
            </a:r>
            <a:r>
              <a:rPr lang="en-US" altLang="zh-TW" sz="1400" dirty="0" err="1"/>
              <a:t>cursorclass</a:t>
            </a:r>
            <a:r>
              <a:rPr lang="en-US" altLang="zh-TW" sz="1400" dirty="0"/>
              <a:t>=</a:t>
            </a:r>
            <a:r>
              <a:rPr lang="en-US" altLang="zh-TW" sz="1400" dirty="0" err="1"/>
              <a:t>pymysql.cursors.DictCursor</a:t>
            </a:r>
            <a:r>
              <a:rPr lang="en-US" altLang="zh-TW" sz="1400" dirty="0"/>
              <a:t>,</a:t>
            </a:r>
          </a:p>
          <a:p>
            <a:r>
              <a:rPr lang="en-US" altLang="zh-TW" sz="1400" dirty="0"/>
              <a:t>    </a:t>
            </a:r>
            <a:r>
              <a:rPr lang="en-US" altLang="zh-TW" sz="1400" dirty="0" err="1"/>
              <a:t>db</a:t>
            </a:r>
            <a:r>
              <a:rPr lang="en-US" altLang="zh-TW" sz="1400" dirty="0"/>
              <a:t>="</a:t>
            </a:r>
            <a:r>
              <a:rPr lang="en-US" altLang="zh-TW" sz="1400" dirty="0" err="1"/>
              <a:t>defaultdb</a:t>
            </a:r>
            <a:r>
              <a:rPr lang="en-US" altLang="zh-TW" sz="1400" dirty="0"/>
              <a:t>",</a:t>
            </a:r>
          </a:p>
          <a:p>
            <a:r>
              <a:rPr lang="en-US" altLang="zh-TW" sz="1400" dirty="0"/>
              <a:t>    host=MYSQL_HOST,</a:t>
            </a:r>
          </a:p>
          <a:p>
            <a:r>
              <a:rPr lang="en-US" altLang="zh-TW" sz="1400" dirty="0"/>
              <a:t>    password=MYSQL_PASSWORD,</a:t>
            </a:r>
          </a:p>
          <a:p>
            <a:r>
              <a:rPr lang="en-US" altLang="zh-TW" sz="1400" dirty="0"/>
              <a:t>    </a:t>
            </a:r>
            <a:r>
              <a:rPr lang="en-US" altLang="zh-TW" sz="1400" dirty="0" err="1">
                <a:solidFill>
                  <a:srgbClr val="FF0000"/>
                </a:solidFill>
              </a:rPr>
              <a:t>read_timeout</a:t>
            </a:r>
            <a:r>
              <a:rPr lang="en-US" altLang="zh-TW" sz="1400" dirty="0">
                <a:solidFill>
                  <a:srgbClr val="FF0000"/>
                </a:solidFill>
              </a:rPr>
              <a:t>=timeout,</a:t>
            </a:r>
          </a:p>
          <a:p>
            <a:r>
              <a:rPr lang="en-US" altLang="zh-TW" sz="1400" dirty="0"/>
              <a:t>    port=MYSQL_PORT,</a:t>
            </a:r>
          </a:p>
          <a:p>
            <a:r>
              <a:rPr lang="en-US" altLang="zh-TW" sz="1400" dirty="0"/>
              <a:t>    user=MYSQL_USERNAME,</a:t>
            </a:r>
          </a:p>
          <a:p>
            <a:r>
              <a:rPr lang="en-US" altLang="zh-TW" sz="1400" dirty="0">
                <a:solidFill>
                  <a:srgbClr val="FF0000"/>
                </a:solidFill>
              </a:rPr>
              <a:t>    </a:t>
            </a:r>
            <a:r>
              <a:rPr lang="en-US" altLang="zh-TW" sz="1400" dirty="0" err="1">
                <a:solidFill>
                  <a:srgbClr val="FF0000"/>
                </a:solidFill>
              </a:rPr>
              <a:t>write_timeout</a:t>
            </a:r>
            <a:r>
              <a:rPr lang="en-US" altLang="zh-TW" sz="1400" dirty="0">
                <a:solidFill>
                  <a:srgbClr val="FF0000"/>
                </a:solidFill>
              </a:rPr>
              <a:t>=timeout,</a:t>
            </a:r>
          </a:p>
          <a:p>
            <a:r>
              <a:rPr lang="en-US" altLang="zh-TW" sz="1400" dirty="0"/>
              <a:t>)</a:t>
            </a:r>
          </a:p>
          <a:p>
            <a:endParaRPr lang="en-US" altLang="zh-TW" sz="1400" dirty="0"/>
          </a:p>
          <a:p>
            <a:r>
              <a:rPr lang="en-US" altLang="zh-TW" sz="1400" dirty="0"/>
              <a:t>try:</a:t>
            </a:r>
          </a:p>
          <a:p>
            <a:r>
              <a:rPr lang="en-US" altLang="zh-TW" sz="1400" dirty="0"/>
              <a:t>    cursor = </a:t>
            </a:r>
            <a:r>
              <a:rPr lang="en-US" altLang="zh-TW" sz="1400" dirty="0" err="1"/>
              <a:t>connection.cursor</a:t>
            </a:r>
            <a:r>
              <a:rPr lang="en-US" altLang="zh-TW" sz="1400" dirty="0"/>
              <a:t>()</a:t>
            </a:r>
          </a:p>
          <a:p>
            <a:r>
              <a:rPr lang="en-US" altLang="zh-TW" sz="1400" dirty="0"/>
              <a:t>    </a:t>
            </a:r>
            <a:r>
              <a:rPr lang="en-US" altLang="zh-TW" sz="1400" dirty="0" err="1"/>
              <a:t>cursor.execute</a:t>
            </a:r>
            <a:r>
              <a:rPr lang="en-US" altLang="zh-TW" sz="1400" dirty="0"/>
              <a:t>("CREATE TABLE </a:t>
            </a:r>
            <a:r>
              <a:rPr lang="en-US" altLang="zh-TW" sz="1400" dirty="0" err="1"/>
              <a:t>mytest</a:t>
            </a:r>
            <a:r>
              <a:rPr lang="en-US" altLang="zh-TW" sz="1400" dirty="0"/>
              <a:t> (id INTEGER PRIMARY KEY)")</a:t>
            </a:r>
          </a:p>
          <a:p>
            <a:r>
              <a:rPr lang="en-US" altLang="zh-TW" sz="1400" dirty="0"/>
              <a:t>    </a:t>
            </a:r>
            <a:r>
              <a:rPr lang="en-US" altLang="zh-TW" sz="1400" dirty="0" err="1"/>
              <a:t>cursor.execute</a:t>
            </a:r>
            <a:r>
              <a:rPr lang="en-US" altLang="zh-TW" sz="1400" dirty="0"/>
              <a:t>("INSERT INTO </a:t>
            </a:r>
            <a:r>
              <a:rPr lang="en-US" altLang="zh-TW" sz="1400" dirty="0" err="1"/>
              <a:t>mytest</a:t>
            </a:r>
            <a:r>
              <a:rPr lang="en-US" altLang="zh-TW" sz="1400" dirty="0"/>
              <a:t> (id) VALUES (1), (2)")</a:t>
            </a:r>
          </a:p>
          <a:p>
            <a:r>
              <a:rPr lang="en-US" altLang="zh-TW" sz="1400" dirty="0"/>
              <a:t>    </a:t>
            </a:r>
            <a:r>
              <a:rPr lang="en-US" altLang="zh-TW" sz="1400" dirty="0" err="1"/>
              <a:t>cursor.execute</a:t>
            </a:r>
            <a:r>
              <a:rPr lang="en-US" altLang="zh-TW" sz="1400" dirty="0"/>
              <a:t>("SELECT * FROM </a:t>
            </a:r>
            <a:r>
              <a:rPr lang="en-US" altLang="zh-TW" sz="1400" dirty="0" err="1"/>
              <a:t>mytest</a:t>
            </a:r>
            <a:r>
              <a:rPr lang="en-US" altLang="zh-TW" sz="1400" dirty="0"/>
              <a:t>")</a:t>
            </a:r>
          </a:p>
          <a:p>
            <a:r>
              <a:rPr lang="en-US" altLang="zh-TW" sz="1400" dirty="0"/>
              <a:t>    print(</a:t>
            </a:r>
            <a:r>
              <a:rPr lang="en-US" altLang="zh-TW" sz="1400" dirty="0" err="1"/>
              <a:t>cursor.fetchall</a:t>
            </a:r>
            <a:r>
              <a:rPr lang="en-US" altLang="zh-TW" sz="1400" dirty="0"/>
              <a:t>())</a:t>
            </a:r>
          </a:p>
          <a:p>
            <a:r>
              <a:rPr lang="en-US" altLang="zh-TW" sz="1400" dirty="0"/>
              <a:t>finally:</a:t>
            </a:r>
          </a:p>
          <a:p>
            <a:r>
              <a:rPr lang="en-US" altLang="zh-TW" sz="1400" dirty="0"/>
              <a:t>    </a:t>
            </a:r>
            <a:r>
              <a:rPr lang="en-US" altLang="zh-TW" sz="1400" dirty="0" err="1"/>
              <a:t>connection.close</a:t>
            </a:r>
            <a:r>
              <a:rPr lang="en-US" altLang="zh-TW" sz="1400" dirty="0"/>
              <a:t>()</a:t>
            </a:r>
          </a:p>
          <a:p>
            <a:endParaRPr lang="zh-TW" altLang="en-US" dirty="0"/>
          </a:p>
        </p:txBody>
      </p:sp>
    </p:spTree>
    <p:extLst>
      <p:ext uri="{BB962C8B-B14F-4D97-AF65-F5344CB8AC3E}">
        <p14:creationId xmlns:p14="http://schemas.microsoft.com/office/powerpoint/2010/main" val="24720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90BEDE54-0848-3180-FA54-2922554DF78B}"/>
              </a:ext>
            </a:extLst>
          </p:cNvPr>
          <p:cNvSpPr txBox="1"/>
          <p:nvPr/>
        </p:nvSpPr>
        <p:spPr>
          <a:xfrm>
            <a:off x="2271713" y="3215759"/>
            <a:ext cx="4619624" cy="369332"/>
          </a:xfrm>
          <a:prstGeom prst="rect">
            <a:avLst/>
          </a:prstGeom>
          <a:noFill/>
        </p:spPr>
        <p:txBody>
          <a:bodyPr wrap="square">
            <a:spAutoFit/>
          </a:bodyPr>
          <a:lstStyle/>
          <a:p>
            <a:r>
              <a:rPr lang="en-US" altLang="zh-TW" dirty="0"/>
              <a:t>pip install -r requirements.txt</a:t>
            </a:r>
            <a:endParaRPr lang="zh-TW" altLang="en-US" dirty="0"/>
          </a:p>
        </p:txBody>
      </p:sp>
    </p:spTree>
    <p:extLst>
      <p:ext uri="{BB962C8B-B14F-4D97-AF65-F5344CB8AC3E}">
        <p14:creationId xmlns:p14="http://schemas.microsoft.com/office/powerpoint/2010/main" val="337966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3024336"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(1/2)</a:t>
            </a:r>
            <a:endParaRPr lang="zh-TW" altLang="en-US"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59</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6021F18C-728E-AB02-A67F-14F97279CE98}"/>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pic>
        <p:nvPicPr>
          <p:cNvPr id="7" name="圖片 6">
            <a:extLst>
              <a:ext uri="{FF2B5EF4-FFF2-40B4-BE49-F238E27FC236}">
                <a16:creationId xmlns:a16="http://schemas.microsoft.com/office/drawing/2014/main" id="{6369D3EA-A740-5E6E-C14C-023897153C27}"/>
              </a:ext>
            </a:extLst>
          </p:cNvPr>
          <p:cNvPicPr>
            <a:picLocks noChangeAspect="1"/>
          </p:cNvPicPr>
          <p:nvPr/>
        </p:nvPicPr>
        <p:blipFill>
          <a:blip r:embed="rId2"/>
          <a:stretch>
            <a:fillRect/>
          </a:stretch>
        </p:blipFill>
        <p:spPr>
          <a:xfrm>
            <a:off x="16768" y="548680"/>
            <a:ext cx="6059347" cy="2558005"/>
          </a:xfrm>
          <a:prstGeom prst="rect">
            <a:avLst/>
          </a:prstGeom>
        </p:spPr>
      </p:pic>
      <p:pic>
        <p:nvPicPr>
          <p:cNvPr id="9" name="圖片 8">
            <a:extLst>
              <a:ext uri="{FF2B5EF4-FFF2-40B4-BE49-F238E27FC236}">
                <a16:creationId xmlns:a16="http://schemas.microsoft.com/office/drawing/2014/main" id="{8A6430F9-D060-4EC9-555C-07585A297E80}"/>
              </a:ext>
            </a:extLst>
          </p:cNvPr>
          <p:cNvPicPr>
            <a:picLocks noChangeAspect="1"/>
          </p:cNvPicPr>
          <p:nvPr/>
        </p:nvPicPr>
        <p:blipFill>
          <a:blip r:embed="rId3"/>
          <a:stretch>
            <a:fillRect/>
          </a:stretch>
        </p:blipFill>
        <p:spPr>
          <a:xfrm>
            <a:off x="6383438" y="1827682"/>
            <a:ext cx="2760562" cy="1047509"/>
          </a:xfrm>
          <a:prstGeom prst="rect">
            <a:avLst/>
          </a:prstGeom>
        </p:spPr>
      </p:pic>
      <p:pic>
        <p:nvPicPr>
          <p:cNvPr id="11" name="圖片 10">
            <a:extLst>
              <a:ext uri="{FF2B5EF4-FFF2-40B4-BE49-F238E27FC236}">
                <a16:creationId xmlns:a16="http://schemas.microsoft.com/office/drawing/2014/main" id="{9C2EEF91-A8B4-E4B2-F5E8-47E3CF6E210A}"/>
              </a:ext>
            </a:extLst>
          </p:cNvPr>
          <p:cNvPicPr>
            <a:picLocks noChangeAspect="1"/>
          </p:cNvPicPr>
          <p:nvPr/>
        </p:nvPicPr>
        <p:blipFill>
          <a:blip r:embed="rId4"/>
          <a:stretch>
            <a:fillRect/>
          </a:stretch>
        </p:blipFill>
        <p:spPr>
          <a:xfrm>
            <a:off x="16768" y="3429000"/>
            <a:ext cx="9144000" cy="3657600"/>
          </a:xfrm>
          <a:prstGeom prst="rect">
            <a:avLst/>
          </a:prstGeom>
        </p:spPr>
      </p:pic>
      <p:sp>
        <p:nvSpPr>
          <p:cNvPr id="12" name="橢圓 11">
            <a:extLst>
              <a:ext uri="{FF2B5EF4-FFF2-40B4-BE49-F238E27FC236}">
                <a16:creationId xmlns:a16="http://schemas.microsoft.com/office/drawing/2014/main" id="{A49B37C9-323A-90A7-66FE-02F1AD4099AF}"/>
              </a:ext>
            </a:extLst>
          </p:cNvPr>
          <p:cNvSpPr/>
          <p:nvPr/>
        </p:nvSpPr>
        <p:spPr>
          <a:xfrm>
            <a:off x="3365718" y="2509427"/>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76CFD607-251F-47A6-1E97-391CCACE06E4}"/>
              </a:ext>
            </a:extLst>
          </p:cNvPr>
          <p:cNvSpPr/>
          <p:nvPr/>
        </p:nvSpPr>
        <p:spPr>
          <a:xfrm>
            <a:off x="6228184" y="2276872"/>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83F6574-32C9-CE2E-6D06-DFFA3EDBA9A3}"/>
              </a:ext>
            </a:extLst>
          </p:cNvPr>
          <p:cNvSpPr/>
          <p:nvPr/>
        </p:nvSpPr>
        <p:spPr>
          <a:xfrm>
            <a:off x="899592" y="5076559"/>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5305670-4218-B106-963C-5DEEABFF997B}"/>
              </a:ext>
            </a:extLst>
          </p:cNvPr>
          <p:cNvSpPr/>
          <p:nvPr/>
        </p:nvSpPr>
        <p:spPr>
          <a:xfrm>
            <a:off x="7740352" y="6453336"/>
            <a:ext cx="1386880" cy="4481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46B48BC-29AF-EA57-4C9C-85CC4927CA06}"/>
              </a:ext>
            </a:extLst>
          </p:cNvPr>
          <p:cNvSpPr txBox="1"/>
          <p:nvPr/>
        </p:nvSpPr>
        <p:spPr>
          <a:xfrm>
            <a:off x="4860032" y="269992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7" name="文字方塊 16">
            <a:extLst>
              <a:ext uri="{FF2B5EF4-FFF2-40B4-BE49-F238E27FC236}">
                <a16:creationId xmlns:a16="http://schemas.microsoft.com/office/drawing/2014/main" id="{D7049981-E2CE-38E5-F485-41C84D8CC544}"/>
              </a:ext>
            </a:extLst>
          </p:cNvPr>
          <p:cNvSpPr txBox="1"/>
          <p:nvPr/>
        </p:nvSpPr>
        <p:spPr>
          <a:xfrm>
            <a:off x="8204107" y="245083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8" name="文字方塊 17">
            <a:extLst>
              <a:ext uri="{FF2B5EF4-FFF2-40B4-BE49-F238E27FC236}">
                <a16:creationId xmlns:a16="http://schemas.microsoft.com/office/drawing/2014/main" id="{6D77A40F-C402-610D-F2C2-C6CE46299E14}"/>
              </a:ext>
            </a:extLst>
          </p:cNvPr>
          <p:cNvSpPr txBox="1"/>
          <p:nvPr/>
        </p:nvSpPr>
        <p:spPr>
          <a:xfrm>
            <a:off x="2940711" y="485798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19" name="文字方塊 18">
            <a:extLst>
              <a:ext uri="{FF2B5EF4-FFF2-40B4-BE49-F238E27FC236}">
                <a16:creationId xmlns:a16="http://schemas.microsoft.com/office/drawing/2014/main" id="{FD4A65B9-BFAF-1516-3ED5-8288D6643D82}"/>
              </a:ext>
            </a:extLst>
          </p:cNvPr>
          <p:cNvSpPr txBox="1"/>
          <p:nvPr/>
        </p:nvSpPr>
        <p:spPr>
          <a:xfrm>
            <a:off x="8083043" y="616858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grpSp>
        <p:nvGrpSpPr>
          <p:cNvPr id="2" name="群組 5">
            <a:extLst>
              <a:ext uri="{FF2B5EF4-FFF2-40B4-BE49-F238E27FC236}">
                <a16:creationId xmlns:a16="http://schemas.microsoft.com/office/drawing/2014/main" id="{845207A7-0834-3A12-8BC2-DDD5C0B5D9D9}"/>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0EED240C-9C82-C2D5-06C7-10C1E8A99E7D}"/>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4492183A-81B7-5A06-DB20-5AF14970D225}"/>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3121FC5F-09E4-CE20-AE37-77D91D061113}"/>
              </a:ext>
            </a:extLst>
          </p:cNvPr>
          <p:cNvSpPr txBox="1"/>
          <p:nvPr/>
        </p:nvSpPr>
        <p:spPr>
          <a:xfrm>
            <a:off x="3419872" y="44624"/>
            <a:ext cx="2808312"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(2/2)</a:t>
            </a:r>
            <a:endParaRPr lang="zh-TW" altLang="en-US" dirty="0"/>
          </a:p>
        </p:txBody>
      </p:sp>
    </p:spTree>
    <p:extLst>
      <p:ext uri="{BB962C8B-B14F-4D97-AF65-F5344CB8AC3E}">
        <p14:creationId xmlns:p14="http://schemas.microsoft.com/office/powerpoint/2010/main" val="70295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62</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0648" y="1412776"/>
            <a:ext cx="8784976" cy="3416320"/>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r>
              <a:rPr lang="en-US" altLang="zh-TW" dirty="0"/>
              <a:t>Some </a:t>
            </a:r>
            <a:r>
              <a:rPr lang="en-US" altLang="zh-TW" dirty="0" err="1"/>
              <a:t>npm</a:t>
            </a:r>
            <a:r>
              <a:rPr lang="en-US" altLang="zh-TW" dirty="0"/>
              <a:t> modules need to compiled from C/C++ when installing. If you want to be able to install such modules, some tools(Python 2 and Visual Studio Build Tools) need to be installed.</a:t>
            </a:r>
          </a:p>
          <a:p>
            <a:endParaRPr lang="en-US" altLang="zh-TW" dirty="0"/>
          </a:p>
          <a:p>
            <a:r>
              <a:rPr lang="en-US" altLang="zh-TW" dirty="0"/>
              <a:t>Automatically install the necessary tools. Note that this will also install Chocolatey. The script will pop-up in a new window after the installation </a:t>
            </a:r>
            <a:r>
              <a:rPr lang="en-US" altLang="zh-TW" dirty="0" err="1"/>
              <a:t>copletes</a:t>
            </a:r>
            <a:r>
              <a:rPr lang="en-US" altLang="zh-TW" dirty="0"/>
              <a:t>.</a:t>
            </a:r>
          </a:p>
          <a:p>
            <a:endParaRPr lang="en-US" altLang="zh-TW" dirty="0"/>
          </a:p>
          <a:p>
            <a:r>
              <a:rPr lang="en-US" altLang="zh-TW" dirty="0"/>
              <a:t>Alternatively, follow the instructions at  https://github.com/nodejs/node-gyp#on-windows to install the dependencies yourself.</a:t>
            </a:r>
          </a:p>
          <a:p>
            <a:endParaRPr lang="en-US" altLang="zh-TW" dirty="0"/>
          </a:p>
        </p:txBody>
      </p:sp>
    </p:spTree>
    <p:extLst>
      <p:ext uri="{BB962C8B-B14F-4D97-AF65-F5344CB8AC3E}">
        <p14:creationId xmlns:p14="http://schemas.microsoft.com/office/powerpoint/2010/main" val="1556848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63</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9512" y="1052736"/>
            <a:ext cx="8784976" cy="5078313"/>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endParaRPr lang="en-US" altLang="zh-TW" dirty="0"/>
          </a:p>
          <a:p>
            <a:r>
              <a:rPr lang="zh-TW" altLang="en-US" dirty="0"/>
              <a:t>這是在告訴會給你自動安裝</a:t>
            </a:r>
            <a:r>
              <a:rPr lang="en-US" altLang="zh-TW" dirty="0"/>
              <a:t>2</a:t>
            </a:r>
            <a:r>
              <a:rPr lang="zh-TW" altLang="en-US" dirty="0"/>
              <a:t>個工具：</a:t>
            </a:r>
          </a:p>
          <a:p>
            <a:endParaRPr lang="zh-TW" altLang="en-US" dirty="0"/>
          </a:p>
          <a:p>
            <a:r>
              <a:rPr lang="zh-TW" altLang="en-US" dirty="0">
                <a:solidFill>
                  <a:srgbClr val="FF0000"/>
                </a:solidFill>
              </a:rPr>
              <a:t>構建工具</a:t>
            </a:r>
            <a:r>
              <a:rPr lang="en-US" altLang="zh-TW" dirty="0"/>
              <a:t>(Python 2</a:t>
            </a:r>
            <a:r>
              <a:rPr lang="zh-TW" altLang="en-US" dirty="0"/>
              <a:t>和</a:t>
            </a:r>
            <a:r>
              <a:rPr lang="en-US" altLang="zh-TW" dirty="0"/>
              <a:t>Visual Studio</a:t>
            </a:r>
            <a:r>
              <a:rPr lang="zh-TW" altLang="en-US" dirty="0"/>
              <a:t>構建工具</a:t>
            </a:r>
            <a:r>
              <a:rPr lang="en-US" altLang="zh-TW" dirty="0"/>
              <a:t>)</a:t>
            </a:r>
          </a:p>
          <a:p>
            <a:r>
              <a:rPr lang="en-US" altLang="zh-TW" dirty="0">
                <a:solidFill>
                  <a:srgbClr val="FF0000"/>
                </a:solidFill>
              </a:rPr>
              <a:t>Chocolatey</a:t>
            </a:r>
          </a:p>
          <a:p>
            <a:r>
              <a:rPr lang="zh-TW" altLang="en-US" dirty="0"/>
              <a:t>構建工具是因為一些</a:t>
            </a:r>
            <a:r>
              <a:rPr lang="en-US" altLang="zh-TW" dirty="0" err="1"/>
              <a:t>npm</a:t>
            </a:r>
            <a:r>
              <a:rPr lang="zh-TW" altLang="en-US" dirty="0"/>
              <a:t>模塊需要使用</a:t>
            </a:r>
            <a:r>
              <a:rPr lang="en-US" altLang="zh-TW" dirty="0"/>
              <a:t>C/C++</a:t>
            </a:r>
            <a:r>
              <a:rPr lang="zh-TW" altLang="en-US" dirty="0"/>
              <a:t>編譯，如果想要編譯這些模塊，則需要安裝這個工具。如果不安裝這個構建工具，在之後使用 </a:t>
            </a:r>
            <a:r>
              <a:rPr lang="en-US" altLang="zh-TW" dirty="0" err="1"/>
              <a:t>npm</a:t>
            </a:r>
            <a:r>
              <a:rPr lang="en-US" altLang="zh-TW" dirty="0"/>
              <a:t> </a:t>
            </a:r>
            <a:r>
              <a:rPr lang="zh-TW" altLang="en-US" dirty="0"/>
              <a:t>安裝模塊的時候，會報錯：</a:t>
            </a:r>
          </a:p>
          <a:p>
            <a:endParaRPr lang="zh-TW" altLang="en-US" dirty="0"/>
          </a:p>
          <a:p>
            <a:r>
              <a:rPr lang="en-US" altLang="zh-TW" dirty="0"/>
              <a:t>gyp ERR! find Python</a:t>
            </a:r>
          </a:p>
          <a:p>
            <a:r>
              <a:rPr lang="zh-TW" altLang="en-US" dirty="0"/>
              <a:t>如果見到這個錯誤，知道是因為沒有安裝 構建工具。</a:t>
            </a:r>
          </a:p>
          <a:p>
            <a:r>
              <a:rPr lang="zh-TW" altLang="en-US" dirty="0"/>
              <a:t>構建工具和 </a:t>
            </a:r>
            <a:r>
              <a:rPr lang="en-US" altLang="zh-TW" dirty="0"/>
              <a:t>Chocolatey </a:t>
            </a:r>
            <a:r>
              <a:rPr lang="zh-TW" altLang="en-US" dirty="0"/>
              <a:t>都是必裝的，如果現在沒有安裝，可以之後再手動安裝，提示里已經給出了相關解釋：</a:t>
            </a:r>
            <a:r>
              <a:rPr lang="en-US" altLang="zh-TW" dirty="0"/>
              <a:t>https://github.com/nodejs/node-gyp#on-windows</a:t>
            </a:r>
          </a:p>
          <a:p>
            <a:r>
              <a:rPr lang="zh-TW" altLang="en-US" dirty="0"/>
              <a:t>該提示還告訴你 </a:t>
            </a:r>
            <a:r>
              <a:rPr lang="en-US" altLang="zh-TW" dirty="0"/>
              <a:t>Chocolatey </a:t>
            </a:r>
            <a:r>
              <a:rPr lang="zh-TW" altLang="en-US" dirty="0"/>
              <a:t>會在後面彈出一個 </a:t>
            </a:r>
            <a:r>
              <a:rPr lang="en-US" altLang="zh-TW" dirty="0" err="1"/>
              <a:t>cmd</a:t>
            </a:r>
            <a:r>
              <a:rPr lang="en-US" altLang="zh-TW" dirty="0"/>
              <a:t> </a:t>
            </a:r>
            <a:r>
              <a:rPr lang="zh-TW" altLang="en-US" dirty="0"/>
              <a:t>來安裝。</a:t>
            </a:r>
          </a:p>
          <a:p>
            <a:endParaRPr lang="zh-TW" altLang="en-US" dirty="0"/>
          </a:p>
          <a:p>
            <a:r>
              <a:rPr lang="zh-TW" altLang="en-US" dirty="0"/>
              <a:t>為了避免以後麻煩，這裡強烈建議選擇“</a:t>
            </a:r>
            <a:r>
              <a:rPr lang="en-US" altLang="zh-TW" dirty="0"/>
              <a:t>Automatically install ...” </a:t>
            </a:r>
            <a:r>
              <a:rPr lang="zh-TW" altLang="en-US" dirty="0"/>
              <a:t>，然後 </a:t>
            </a:r>
            <a:r>
              <a:rPr lang="en-US" altLang="zh-TW" dirty="0"/>
              <a:t>Next...</a:t>
            </a:r>
            <a:endParaRPr lang="zh-TW" altLang="en-US" dirty="0"/>
          </a:p>
        </p:txBody>
      </p:sp>
    </p:spTree>
    <p:extLst>
      <p:ext uri="{BB962C8B-B14F-4D97-AF65-F5344CB8AC3E}">
        <p14:creationId xmlns:p14="http://schemas.microsoft.com/office/powerpoint/2010/main" val="1362588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F40A93-C449-7861-271F-CAF16A32AE0A}"/>
              </a:ext>
            </a:extLst>
          </p:cNvPr>
          <p:cNvSpPr txBox="1"/>
          <p:nvPr/>
        </p:nvSpPr>
        <p:spPr>
          <a:xfrm>
            <a:off x="395536" y="1700808"/>
            <a:ext cx="7776864" cy="4801314"/>
          </a:xfrm>
          <a:prstGeom prst="rect">
            <a:avLst/>
          </a:prstGeom>
          <a:noFill/>
        </p:spPr>
        <p:txBody>
          <a:bodyPr wrap="square">
            <a:spAutoFit/>
          </a:bodyPr>
          <a:lstStyle/>
          <a:p>
            <a:r>
              <a:rPr lang="en-US" altLang="zh-TW" dirty="0"/>
              <a:t>python -m pip install pip==22.2.1</a:t>
            </a:r>
          </a:p>
          <a:p>
            <a:endParaRPr lang="en-US" altLang="zh-TW" dirty="0"/>
          </a:p>
          <a:p>
            <a:r>
              <a:rPr lang="en-US" altLang="zh-TW" dirty="0"/>
              <a:t>Pip </a:t>
            </a:r>
            <a:r>
              <a:rPr lang="en-US" altLang="zh-TW" dirty="0" err="1"/>
              <a:t>unstall</a:t>
            </a:r>
            <a:r>
              <a:rPr lang="en-US" altLang="zh-TW" dirty="0"/>
              <a:t> </a:t>
            </a:r>
            <a:r>
              <a:rPr lang="en-US" altLang="zh-TW" dirty="0" err="1"/>
              <a:t>pytz</a:t>
            </a:r>
            <a:r>
              <a:rPr lang="en-US" altLang="zh-TW" dirty="0"/>
              <a:t>-deprecation-shim  (0.1.0.post0)</a:t>
            </a:r>
          </a:p>
          <a:p>
            <a:r>
              <a:rPr lang="en-US" altLang="zh-TW" dirty="0"/>
              <a:t>Pip </a:t>
            </a:r>
            <a:r>
              <a:rPr lang="en-US" altLang="zh-TW" dirty="0" err="1"/>
              <a:t>unstall</a:t>
            </a:r>
            <a:r>
              <a:rPr lang="en-US" altLang="zh-TW" dirty="0"/>
              <a:t> </a:t>
            </a:r>
            <a:r>
              <a:rPr lang="en-US" altLang="zh-TW" dirty="0" err="1"/>
              <a:t>tzlocal</a:t>
            </a:r>
            <a:r>
              <a:rPr lang="en-US" altLang="zh-TW" dirty="0"/>
              <a:t> (4.2)</a:t>
            </a:r>
          </a:p>
          <a:p>
            <a:endParaRPr lang="en-US" altLang="zh-TW" dirty="0"/>
          </a:p>
          <a:p>
            <a:r>
              <a:rPr lang="en-US" altLang="zh-TW" dirty="0"/>
              <a:t>//===</a:t>
            </a:r>
          </a:p>
          <a:p>
            <a:endParaRPr lang="en-US" altLang="zh-TW" dirty="0"/>
          </a:p>
          <a:p>
            <a:r>
              <a:rPr lang="en-US" altLang="zh-TW" b="0" i="0" dirty="0">
                <a:solidFill>
                  <a:srgbClr val="232629"/>
                </a:solidFill>
                <a:effectLst/>
                <a:latin typeface="-apple-system"/>
              </a:rPr>
              <a:t>File &gt; Preferences &gt; Settings and look at the "User settings"-tab. Look if "</a:t>
            </a:r>
            <a:r>
              <a:rPr lang="en-US" altLang="zh-TW" b="0" i="0" dirty="0" err="1">
                <a:solidFill>
                  <a:srgbClr val="232629"/>
                </a:solidFill>
                <a:effectLst/>
                <a:latin typeface="-apple-system"/>
              </a:rPr>
              <a:t>editor.formatOnSave</a:t>
            </a:r>
            <a:r>
              <a:rPr lang="en-US" altLang="zh-TW" b="0" i="0" dirty="0">
                <a:solidFill>
                  <a:srgbClr val="232629"/>
                </a:solidFill>
                <a:effectLst/>
                <a:latin typeface="-apple-system"/>
              </a:rPr>
              <a:t>" is set to </a:t>
            </a:r>
            <a:r>
              <a:rPr lang="en-US" altLang="zh-TW" b="0" i="0" dirty="0">
                <a:solidFill>
                  <a:srgbClr val="FF0000"/>
                </a:solidFill>
                <a:effectLst/>
                <a:latin typeface="-apple-system"/>
              </a:rPr>
              <a:t>'true</a:t>
            </a:r>
            <a:r>
              <a:rPr lang="en-US" altLang="zh-TW" b="0" i="0" dirty="0">
                <a:solidFill>
                  <a:srgbClr val="232629"/>
                </a:solidFill>
                <a:effectLst/>
                <a:latin typeface="-apple-system"/>
              </a:rPr>
              <a:t>’</a:t>
            </a:r>
          </a:p>
          <a:p>
            <a:endParaRPr lang="en-US" altLang="zh-TW" dirty="0">
              <a:solidFill>
                <a:srgbClr val="232629"/>
              </a:solidFill>
              <a:latin typeface="-apple-system"/>
            </a:endParaRPr>
          </a:p>
          <a:p>
            <a:r>
              <a:rPr lang="en-US" altLang="zh-TW" b="0" i="0" dirty="0" err="1">
                <a:solidFill>
                  <a:srgbClr val="232629"/>
                </a:solidFill>
                <a:effectLst/>
                <a:latin typeface="-apple-system"/>
              </a:rPr>
              <a:t>files.autoSave</a:t>
            </a:r>
            <a:r>
              <a:rPr lang="en-US" altLang="zh-TW" b="0" i="0" dirty="0">
                <a:solidFill>
                  <a:srgbClr val="232629"/>
                </a:solidFill>
                <a:effectLst/>
                <a:latin typeface="-apple-system"/>
              </a:rPr>
              <a:t>: Can have the values:</a:t>
            </a:r>
          </a:p>
          <a:p>
            <a:r>
              <a:rPr lang="en-US" altLang="zh-TW" b="0" i="0" dirty="0">
                <a:solidFill>
                  <a:srgbClr val="232629"/>
                </a:solidFill>
                <a:effectLst/>
                <a:latin typeface="-apple-system"/>
              </a:rPr>
              <a:t>off - to disable auto save.</a:t>
            </a:r>
          </a:p>
          <a:p>
            <a:r>
              <a:rPr lang="en-US" altLang="zh-TW" b="0" i="0" dirty="0" err="1">
                <a:solidFill>
                  <a:srgbClr val="232629"/>
                </a:solidFill>
                <a:effectLst/>
                <a:latin typeface="-apple-system"/>
              </a:rPr>
              <a:t>afterDelay</a:t>
            </a:r>
            <a:r>
              <a:rPr lang="en-US" altLang="zh-TW" b="0" i="0" dirty="0">
                <a:solidFill>
                  <a:srgbClr val="232629"/>
                </a:solidFill>
                <a:effectLst/>
                <a:latin typeface="-apple-system"/>
              </a:rPr>
              <a:t> - to save files after a configured delay (default 1000 </a:t>
            </a:r>
            <a:r>
              <a:rPr lang="en-US" altLang="zh-TW" b="0" i="0" dirty="0" err="1">
                <a:solidFill>
                  <a:srgbClr val="232629"/>
                </a:solidFill>
                <a:effectLst/>
                <a:latin typeface="-apple-system"/>
              </a:rPr>
              <a:t>ms</a:t>
            </a:r>
            <a:r>
              <a:rPr lang="en-US" altLang="zh-TW" b="0" i="0" dirty="0">
                <a:solidFill>
                  <a:srgbClr val="232629"/>
                </a:solidFill>
                <a:effectLst/>
                <a:latin typeface="-apple-system"/>
              </a:rPr>
              <a:t>).</a:t>
            </a:r>
          </a:p>
          <a:p>
            <a:r>
              <a:rPr lang="en-US" altLang="zh-TW" b="0" i="0" dirty="0" err="1">
                <a:solidFill>
                  <a:srgbClr val="FF0000"/>
                </a:solidFill>
                <a:effectLst/>
                <a:latin typeface="-apple-system"/>
              </a:rPr>
              <a:t>onFocusChange</a:t>
            </a:r>
            <a:r>
              <a:rPr lang="en-US" altLang="zh-TW" b="0" i="0" dirty="0">
                <a:solidFill>
                  <a:srgbClr val="232629"/>
                </a:solidFill>
                <a:effectLst/>
                <a:latin typeface="-apple-system"/>
              </a:rPr>
              <a:t> -</a:t>
            </a:r>
          </a:p>
          <a:p>
            <a:endParaRPr lang="en-US" altLang="zh-TW" dirty="0">
              <a:solidFill>
                <a:srgbClr val="232629"/>
              </a:solidFill>
              <a:latin typeface="-apple-system"/>
            </a:endParaRPr>
          </a:p>
          <a:p>
            <a:r>
              <a:rPr lang="en-US" altLang="zh-TW" dirty="0"/>
              <a:t>//===</a:t>
            </a:r>
          </a:p>
          <a:p>
            <a:endParaRPr lang="zh-TW" altLang="en-US" dirty="0"/>
          </a:p>
        </p:txBody>
      </p:sp>
    </p:spTree>
    <p:extLst>
      <p:ext uri="{BB962C8B-B14F-4D97-AF65-F5344CB8AC3E}">
        <p14:creationId xmlns:p14="http://schemas.microsoft.com/office/powerpoint/2010/main" val="618233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6A312F85-D094-295B-68D0-AF90A6C1AEF0}"/>
              </a:ext>
            </a:extLst>
          </p:cNvPr>
          <p:cNvSpPr txBox="1"/>
          <p:nvPr/>
        </p:nvSpPr>
        <p:spPr>
          <a:xfrm>
            <a:off x="323528" y="2060848"/>
            <a:ext cx="8208912" cy="3416320"/>
          </a:xfrm>
          <a:prstGeom prst="rect">
            <a:avLst/>
          </a:prstGeom>
          <a:noFill/>
        </p:spPr>
        <p:txBody>
          <a:bodyPr wrap="square">
            <a:spAutoFit/>
          </a:bodyPr>
          <a:lstStyle/>
          <a:p>
            <a:r>
              <a:rPr lang="en-US" altLang="zh-TW" dirty="0">
                <a:highlight>
                  <a:srgbClr val="FFFF00"/>
                </a:highlight>
              </a:rPr>
              <a:t>netstat -</a:t>
            </a:r>
            <a:r>
              <a:rPr lang="en-US" altLang="zh-TW" dirty="0" err="1">
                <a:highlight>
                  <a:srgbClr val="FFFF00"/>
                </a:highlight>
              </a:rPr>
              <a:t>na</a:t>
            </a:r>
            <a:r>
              <a:rPr lang="en-US" altLang="zh-TW" dirty="0">
                <a:highlight>
                  <a:srgbClr val="FFFF00"/>
                </a:highlight>
              </a:rPr>
              <a:t> | find “1883“</a:t>
            </a:r>
          </a:p>
          <a:p>
            <a:endParaRPr lang="en-US" altLang="zh-TW" dirty="0">
              <a:highlight>
                <a:srgbClr val="FFFF00"/>
              </a:highlight>
            </a:endParaRPr>
          </a:p>
          <a:p>
            <a:endParaRPr lang="en-US" altLang="zh-TW" dirty="0">
              <a:highlight>
                <a:srgbClr val="FFFF00"/>
              </a:highlight>
            </a:endParaRPr>
          </a:p>
          <a:p>
            <a:r>
              <a:rPr lang="en-US" altLang="zh-TW" dirty="0"/>
              <a:t>1.</a:t>
            </a:r>
            <a:r>
              <a:rPr lang="zh-TW" altLang="en-US" dirty="0"/>
              <a:t>用</a:t>
            </a:r>
            <a:r>
              <a:rPr lang="en-US" altLang="zh-TW" dirty="0">
                <a:highlight>
                  <a:srgbClr val="FFFF00"/>
                </a:highlight>
              </a:rPr>
              <a:t>netstat -</a:t>
            </a:r>
            <a:r>
              <a:rPr lang="en-US" altLang="zh-TW" dirty="0" err="1">
                <a:highlight>
                  <a:srgbClr val="FFFF00"/>
                </a:highlight>
              </a:rPr>
              <a:t>aon</a:t>
            </a:r>
            <a:r>
              <a:rPr lang="en-US" altLang="zh-TW" dirty="0">
                <a:highlight>
                  <a:srgbClr val="FFFF00"/>
                </a:highlight>
              </a:rPr>
              <a:t> | more </a:t>
            </a:r>
            <a:r>
              <a:rPr lang="zh-TW" altLang="en-US" dirty="0"/>
              <a:t>檢查那一個</a:t>
            </a:r>
            <a:r>
              <a:rPr lang="en-US" altLang="zh-TW" dirty="0"/>
              <a:t>process</a:t>
            </a:r>
            <a:r>
              <a:rPr lang="zh-TW" altLang="en-US" dirty="0"/>
              <a:t>佔了該</a:t>
            </a:r>
            <a:r>
              <a:rPr lang="en-US" altLang="zh-TW" dirty="0"/>
              <a:t>IP</a:t>
            </a:r>
            <a:r>
              <a:rPr lang="zh-TW" altLang="en-US" dirty="0"/>
              <a:t>的</a:t>
            </a:r>
            <a:r>
              <a:rPr lang="en-US" altLang="zh-TW" dirty="0"/>
              <a:t>PORT, </a:t>
            </a:r>
            <a:r>
              <a:rPr lang="zh-TW" altLang="en-US" dirty="0"/>
              <a:t>例如</a:t>
            </a:r>
            <a:r>
              <a:rPr lang="en-US" altLang="zh-TW" dirty="0"/>
              <a:t>127.0.0.1:8000</a:t>
            </a:r>
          </a:p>
          <a:p>
            <a:r>
              <a:rPr lang="en-US" altLang="zh-TW" dirty="0"/>
              <a:t>2.</a:t>
            </a:r>
            <a:r>
              <a:rPr lang="zh-TW" altLang="en-US" dirty="0"/>
              <a:t>再用</a:t>
            </a:r>
            <a:r>
              <a:rPr lang="en-US" altLang="zh-TW" dirty="0" err="1">
                <a:highlight>
                  <a:srgbClr val="FFFF00"/>
                </a:highlight>
              </a:rPr>
              <a:t>Taskkill</a:t>
            </a:r>
            <a:r>
              <a:rPr lang="en-US" altLang="zh-TW" dirty="0">
                <a:highlight>
                  <a:srgbClr val="FFFF00"/>
                </a:highlight>
              </a:rPr>
              <a:t> /PID [</a:t>
            </a:r>
            <a:r>
              <a:rPr lang="en-US" altLang="zh-TW" dirty="0" err="1">
                <a:highlight>
                  <a:srgbClr val="FFFF00"/>
                </a:highlight>
              </a:rPr>
              <a:t>pid</a:t>
            </a:r>
            <a:r>
              <a:rPr lang="en-US" altLang="zh-TW" dirty="0">
                <a:highlight>
                  <a:srgbClr val="FFFF00"/>
                </a:highlight>
              </a:rPr>
              <a:t>] /F </a:t>
            </a:r>
            <a:r>
              <a:rPr lang="zh-TW" altLang="en-US" dirty="0"/>
              <a:t>殺掉它。</a:t>
            </a:r>
            <a:endParaRPr lang="en-US" altLang="zh-TW" dirty="0"/>
          </a:p>
          <a:p>
            <a:endParaRPr lang="en-US" altLang="zh-TW" dirty="0">
              <a:highlight>
                <a:srgbClr val="FFFF00"/>
              </a:highlight>
            </a:endParaRPr>
          </a:p>
          <a:p>
            <a:endParaRPr lang="en-US" altLang="zh-TW" dirty="0">
              <a:highlight>
                <a:srgbClr val="FFFF00"/>
              </a:highlight>
            </a:endParaRPr>
          </a:p>
          <a:p>
            <a:r>
              <a:rPr lang="en-US" altLang="zh-TW" dirty="0"/>
              <a:t>check port 80 on TCP, you can do this: </a:t>
            </a:r>
          </a:p>
          <a:p>
            <a:r>
              <a:rPr lang="en-US" altLang="zh-TW" dirty="0">
                <a:highlight>
                  <a:srgbClr val="FFFF00"/>
                </a:highlight>
              </a:rPr>
              <a:t>netstat -np TCP | find "80" </a:t>
            </a:r>
          </a:p>
          <a:p>
            <a:r>
              <a:rPr lang="en-US" altLang="zh-TW" dirty="0"/>
              <a:t>Which ends up giving the following kind of output:</a:t>
            </a:r>
            <a:endParaRPr lang="en-US" altLang="zh-TW" dirty="0">
              <a:highlight>
                <a:srgbClr val="FFFF00"/>
              </a:highlight>
            </a:endParaRPr>
          </a:p>
          <a:p>
            <a:r>
              <a:rPr lang="en-US" altLang="zh-TW" dirty="0"/>
              <a:t>TCP    192.168.0.105:50466    64.34.119.101:80       ESTABLISHED</a:t>
            </a:r>
          </a:p>
          <a:p>
            <a:r>
              <a:rPr lang="en-US" altLang="zh-TW" dirty="0"/>
              <a:t>TCP    192.168.0.105:50496    64.34.119.101:80       ESTABLISHED</a:t>
            </a:r>
            <a:endParaRPr lang="zh-TW" altLang="en-US" dirty="0"/>
          </a:p>
        </p:txBody>
      </p:sp>
    </p:spTree>
    <p:extLst>
      <p:ext uri="{BB962C8B-B14F-4D97-AF65-F5344CB8AC3E}">
        <p14:creationId xmlns:p14="http://schemas.microsoft.com/office/powerpoint/2010/main" val="2127468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CA28586-EFEE-0B5C-0213-B72564E2D467}"/>
              </a:ext>
            </a:extLst>
          </p:cNvPr>
          <p:cNvSpPr txBox="1"/>
          <p:nvPr/>
        </p:nvSpPr>
        <p:spPr>
          <a:xfrm>
            <a:off x="0" y="908720"/>
            <a:ext cx="8850501" cy="1477328"/>
          </a:xfrm>
          <a:prstGeom prst="rect">
            <a:avLst/>
          </a:prstGeom>
          <a:noFill/>
        </p:spPr>
        <p:txBody>
          <a:bodyPr wrap="square">
            <a:spAutoFit/>
          </a:bodyPr>
          <a:lstStyle/>
          <a:p>
            <a:r>
              <a:rPr lang="en-US" altLang="zh-TW" dirty="0">
                <a:highlight>
                  <a:srgbClr val="FFFF00"/>
                </a:highlight>
              </a:rPr>
              <a:t>MQTT Explorer </a:t>
            </a:r>
            <a:r>
              <a:rPr lang="en-US" altLang="zh-TW" dirty="0"/>
              <a:t>is a comprehensive MQTT client that provides a structured overview of your MQTT topics and makes working with devices/services on your broker dead-simple.</a:t>
            </a:r>
          </a:p>
          <a:p>
            <a:endParaRPr lang="en-US" altLang="zh-TW" dirty="0"/>
          </a:p>
          <a:p>
            <a:endParaRPr lang="en-US" altLang="zh-TW" dirty="0"/>
          </a:p>
          <a:p>
            <a:endParaRPr lang="zh-TW" altLang="en-US" dirty="0"/>
          </a:p>
        </p:txBody>
      </p:sp>
      <p:pic>
        <p:nvPicPr>
          <p:cNvPr id="6" name="圖片 5">
            <a:extLst>
              <a:ext uri="{FF2B5EF4-FFF2-40B4-BE49-F238E27FC236}">
                <a16:creationId xmlns:a16="http://schemas.microsoft.com/office/drawing/2014/main" id="{614DC68C-1BFA-2839-FCD4-DE31A388C0BB}"/>
              </a:ext>
            </a:extLst>
          </p:cNvPr>
          <p:cNvPicPr>
            <a:picLocks noChangeAspect="1"/>
          </p:cNvPicPr>
          <p:nvPr/>
        </p:nvPicPr>
        <p:blipFill>
          <a:blip r:embed="rId2"/>
          <a:stretch>
            <a:fillRect/>
          </a:stretch>
        </p:blipFill>
        <p:spPr>
          <a:xfrm>
            <a:off x="1015678" y="2097911"/>
            <a:ext cx="7112643" cy="2662177"/>
          </a:xfrm>
          <a:prstGeom prst="rect">
            <a:avLst/>
          </a:prstGeom>
        </p:spPr>
      </p:pic>
      <p:sp>
        <p:nvSpPr>
          <p:cNvPr id="7" name="橢圓 6">
            <a:extLst>
              <a:ext uri="{FF2B5EF4-FFF2-40B4-BE49-F238E27FC236}">
                <a16:creationId xmlns:a16="http://schemas.microsoft.com/office/drawing/2014/main" id="{916E2BA8-7F37-3C61-E07F-77779708EAAF}"/>
              </a:ext>
            </a:extLst>
          </p:cNvPr>
          <p:cNvSpPr/>
          <p:nvPr/>
        </p:nvSpPr>
        <p:spPr>
          <a:xfrm>
            <a:off x="6372200" y="4077072"/>
            <a:ext cx="1272062" cy="419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9AC6AE6-BDE5-57AB-3E02-AB0FA13BBAE3}"/>
              </a:ext>
            </a:extLst>
          </p:cNvPr>
          <p:cNvSpPr txBox="1"/>
          <p:nvPr/>
        </p:nvSpPr>
        <p:spPr>
          <a:xfrm>
            <a:off x="2259806" y="1728579"/>
            <a:ext cx="4624386" cy="369332"/>
          </a:xfrm>
          <a:prstGeom prst="rect">
            <a:avLst/>
          </a:prstGeom>
          <a:noFill/>
        </p:spPr>
        <p:txBody>
          <a:bodyPr wrap="square">
            <a:spAutoFit/>
          </a:bodyPr>
          <a:lstStyle/>
          <a:p>
            <a:r>
              <a:rPr lang="en-US" altLang="zh-TW" dirty="0">
                <a:solidFill>
                  <a:srgbClr val="FF0000"/>
                </a:solidFill>
              </a:rPr>
              <a:t>Version 0.4.0-beta1</a:t>
            </a:r>
          </a:p>
        </p:txBody>
      </p:sp>
    </p:spTree>
    <p:extLst>
      <p:ext uri="{BB962C8B-B14F-4D97-AF65-F5344CB8AC3E}">
        <p14:creationId xmlns:p14="http://schemas.microsoft.com/office/powerpoint/2010/main" val="676628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9C23E8E9-918D-89A5-DA5B-7BC5E5FAEEB9}"/>
              </a:ext>
            </a:extLst>
          </p:cNvPr>
          <p:cNvSpPr txBox="1"/>
          <p:nvPr/>
        </p:nvSpPr>
        <p:spPr>
          <a:xfrm>
            <a:off x="2079383" y="49283"/>
            <a:ext cx="4619624" cy="584775"/>
          </a:xfrm>
          <a:prstGeom prst="rect">
            <a:avLst/>
          </a:prstGeom>
          <a:noFill/>
        </p:spPr>
        <p:txBody>
          <a:bodyPr wrap="square">
            <a:spAutoFit/>
          </a:bodyPr>
          <a:lstStyle/>
          <a:p>
            <a:pPr algn="l"/>
            <a:r>
              <a:rPr lang="zh-TW" altLang="en-US" sz="3200" i="0" dirty="0">
                <a:solidFill>
                  <a:srgbClr val="16181A"/>
                </a:solidFill>
                <a:effectLst/>
                <a:latin typeface="Microsoft JhengHei Light" panose="020B0304030504040204" pitchFamily="34" charset="-120"/>
                <a:ea typeface="Microsoft JhengHei Light" panose="020B0304030504040204" pitchFamily="34" charset="-120"/>
              </a:rPr>
              <a:t>開通防火牆埠號</a:t>
            </a:r>
            <a:r>
              <a:rPr lang="en-US" altLang="zh-TW" sz="3200" i="0" dirty="0">
                <a:solidFill>
                  <a:srgbClr val="16181A"/>
                </a:solidFill>
                <a:effectLst/>
                <a:latin typeface="Microsoft JhengHei Light" panose="020B0304030504040204" pitchFamily="34" charset="-120"/>
                <a:ea typeface="Microsoft JhengHei Light" panose="020B0304030504040204" pitchFamily="34" charset="-120"/>
              </a:rPr>
              <a:t>1883</a:t>
            </a:r>
          </a:p>
        </p:txBody>
      </p:sp>
      <p:sp>
        <p:nvSpPr>
          <p:cNvPr id="8" name="文字方塊 7">
            <a:extLst>
              <a:ext uri="{FF2B5EF4-FFF2-40B4-BE49-F238E27FC236}">
                <a16:creationId xmlns:a16="http://schemas.microsoft.com/office/drawing/2014/main" id="{B7CE7918-1222-D917-0C25-0E7E53615CA5}"/>
              </a:ext>
            </a:extLst>
          </p:cNvPr>
          <p:cNvSpPr txBox="1"/>
          <p:nvPr/>
        </p:nvSpPr>
        <p:spPr>
          <a:xfrm>
            <a:off x="-6433" y="692696"/>
            <a:ext cx="9144000" cy="1477328"/>
          </a:xfrm>
          <a:prstGeom prst="rect">
            <a:avLst/>
          </a:prstGeom>
          <a:noFill/>
        </p:spPr>
        <p:txBody>
          <a:bodyPr wrap="square">
            <a:spAutoFit/>
          </a:bodyPr>
          <a:lstStyle/>
          <a:p>
            <a:r>
              <a:rPr lang="en-US" altLang="zh-TW" dirty="0"/>
              <a:t>Windows</a:t>
            </a:r>
            <a:r>
              <a:rPr lang="zh-TW" altLang="en-US" dirty="0"/>
              <a:t>的防火牆預設沒有開通</a:t>
            </a:r>
            <a:r>
              <a:rPr lang="en-US" altLang="zh-TW" dirty="0"/>
              <a:t>1883</a:t>
            </a:r>
            <a:r>
              <a:rPr lang="zh-TW" altLang="en-US" dirty="0"/>
              <a:t>埠號，設定</a:t>
            </a:r>
            <a:r>
              <a:rPr lang="en-US" altLang="zh-TW" dirty="0"/>
              <a:t>Windows</a:t>
            </a:r>
            <a:r>
              <a:rPr lang="zh-TW" altLang="en-US" dirty="0"/>
              <a:t>防火牆，允許外部裝置透過</a:t>
            </a:r>
            <a:r>
              <a:rPr lang="en-US" altLang="zh-TW" dirty="0"/>
              <a:t>1883</a:t>
            </a:r>
            <a:r>
              <a:rPr lang="zh-TW" altLang="en-US" dirty="0"/>
              <a:t>埠連入本機電腦的步驟如下：</a:t>
            </a:r>
          </a:p>
          <a:p>
            <a:endParaRPr lang="zh-TW" altLang="en-US" dirty="0"/>
          </a:p>
          <a:p>
            <a:r>
              <a:rPr lang="en-US" altLang="zh-TW" dirty="0"/>
              <a:t>1. </a:t>
            </a:r>
            <a:r>
              <a:rPr lang="zh-TW" altLang="en-US" dirty="0"/>
              <a:t>按下</a:t>
            </a:r>
            <a:r>
              <a:rPr lang="en-US" altLang="zh-TW" dirty="0"/>
              <a:t>Windows</a:t>
            </a:r>
            <a:r>
              <a:rPr lang="zh-TW" altLang="en-US" dirty="0"/>
              <a:t>防火牆設定面板左下角的「進階設定」，開啟「具有進階安全性的</a:t>
            </a:r>
            <a:r>
              <a:rPr lang="en-US" altLang="zh-TW" dirty="0"/>
              <a:t>Windows</a:t>
            </a:r>
            <a:r>
              <a:rPr lang="zh-TW" altLang="en-US" dirty="0"/>
              <a:t>防火牆」面板：</a:t>
            </a:r>
          </a:p>
        </p:txBody>
      </p:sp>
      <p:pic>
        <p:nvPicPr>
          <p:cNvPr id="9" name="圖片 8">
            <a:extLst>
              <a:ext uri="{FF2B5EF4-FFF2-40B4-BE49-F238E27FC236}">
                <a16:creationId xmlns:a16="http://schemas.microsoft.com/office/drawing/2014/main" id="{1D46F0BE-01A8-5E3F-2391-50A6A3D0E45B}"/>
              </a:ext>
            </a:extLst>
          </p:cNvPr>
          <p:cNvPicPr>
            <a:picLocks noChangeAspect="1"/>
          </p:cNvPicPr>
          <p:nvPr/>
        </p:nvPicPr>
        <p:blipFill>
          <a:blip r:embed="rId2"/>
          <a:stretch>
            <a:fillRect/>
          </a:stretch>
        </p:blipFill>
        <p:spPr>
          <a:xfrm>
            <a:off x="683568" y="2143359"/>
            <a:ext cx="6419850" cy="2819400"/>
          </a:xfrm>
          <a:prstGeom prst="rect">
            <a:avLst/>
          </a:prstGeom>
        </p:spPr>
      </p:pic>
    </p:spTree>
    <p:extLst>
      <p:ext uri="{BB962C8B-B14F-4D97-AF65-F5344CB8AC3E}">
        <p14:creationId xmlns:p14="http://schemas.microsoft.com/office/powerpoint/2010/main" val="560881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B670D14C-69BE-07DB-BECC-56D58663F35D}"/>
              </a:ext>
            </a:extLst>
          </p:cNvPr>
          <p:cNvSpPr txBox="1"/>
          <p:nvPr/>
        </p:nvSpPr>
        <p:spPr>
          <a:xfrm>
            <a:off x="24449" y="729571"/>
            <a:ext cx="8928992" cy="646331"/>
          </a:xfrm>
          <a:prstGeom prst="rect">
            <a:avLst/>
          </a:prstGeom>
          <a:noFill/>
        </p:spPr>
        <p:txBody>
          <a:bodyPr wrap="square">
            <a:spAutoFit/>
          </a:bodyPr>
          <a:lstStyle/>
          <a:p>
            <a:r>
              <a:rPr lang="en-US" altLang="zh-TW" dirty="0"/>
              <a:t>2. </a:t>
            </a:r>
            <a:r>
              <a:rPr lang="zh-TW" altLang="en-US" dirty="0"/>
              <a:t>底下畫面顯示所有可連入（輸入）和連出（輸出）本機的安全規則設定。請按右上角的「新增規則」，準備新增一個</a:t>
            </a:r>
            <a:r>
              <a:rPr lang="en-US" altLang="zh-TW" dirty="0"/>
              <a:t>1883</a:t>
            </a:r>
            <a:r>
              <a:rPr lang="zh-TW" altLang="en-US" dirty="0"/>
              <a:t>埠號的輸入規則。</a:t>
            </a:r>
          </a:p>
        </p:txBody>
      </p:sp>
      <p:pic>
        <p:nvPicPr>
          <p:cNvPr id="4" name="圖片 3">
            <a:extLst>
              <a:ext uri="{FF2B5EF4-FFF2-40B4-BE49-F238E27FC236}">
                <a16:creationId xmlns:a16="http://schemas.microsoft.com/office/drawing/2014/main" id="{675D0BE6-776C-DB23-A9C9-223D0ED1B600}"/>
              </a:ext>
            </a:extLst>
          </p:cNvPr>
          <p:cNvPicPr>
            <a:picLocks noChangeAspect="1"/>
          </p:cNvPicPr>
          <p:nvPr/>
        </p:nvPicPr>
        <p:blipFill>
          <a:blip r:embed="rId2"/>
          <a:stretch>
            <a:fillRect/>
          </a:stretch>
        </p:blipFill>
        <p:spPr>
          <a:xfrm>
            <a:off x="1043608" y="1484784"/>
            <a:ext cx="6372225" cy="2133600"/>
          </a:xfrm>
          <a:prstGeom prst="rect">
            <a:avLst/>
          </a:prstGeom>
        </p:spPr>
      </p:pic>
    </p:spTree>
    <p:extLst>
      <p:ext uri="{BB962C8B-B14F-4D97-AF65-F5344CB8AC3E}">
        <p14:creationId xmlns:p14="http://schemas.microsoft.com/office/powerpoint/2010/main" val="20873379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1EC12135-98ED-A98D-2D5A-0FCCE95ED6C0}"/>
              </a:ext>
            </a:extLst>
          </p:cNvPr>
          <p:cNvPicPr>
            <a:picLocks noChangeAspect="1"/>
          </p:cNvPicPr>
          <p:nvPr/>
        </p:nvPicPr>
        <p:blipFill>
          <a:blip r:embed="rId2"/>
          <a:stretch>
            <a:fillRect/>
          </a:stretch>
        </p:blipFill>
        <p:spPr>
          <a:xfrm>
            <a:off x="611560" y="1268760"/>
            <a:ext cx="6803726" cy="5139373"/>
          </a:xfrm>
          <a:prstGeom prst="rect">
            <a:avLst/>
          </a:prstGeom>
        </p:spPr>
      </p:pic>
      <p:pic>
        <p:nvPicPr>
          <p:cNvPr id="3" name="圖片 2">
            <a:extLst>
              <a:ext uri="{FF2B5EF4-FFF2-40B4-BE49-F238E27FC236}">
                <a16:creationId xmlns:a16="http://schemas.microsoft.com/office/drawing/2014/main" id="{154748E8-37CD-9690-C133-0EA61CCBAB97}"/>
              </a:ext>
            </a:extLst>
          </p:cNvPr>
          <p:cNvPicPr>
            <a:picLocks noChangeAspect="1"/>
          </p:cNvPicPr>
          <p:nvPr/>
        </p:nvPicPr>
        <p:blipFill>
          <a:blip r:embed="rId3"/>
          <a:stretch>
            <a:fillRect/>
          </a:stretch>
        </p:blipFill>
        <p:spPr>
          <a:xfrm>
            <a:off x="-17537" y="691718"/>
            <a:ext cx="8742422" cy="506012"/>
          </a:xfrm>
          <a:prstGeom prst="rect">
            <a:avLst/>
          </a:prstGeom>
        </p:spPr>
      </p:pic>
    </p:spTree>
    <p:extLst>
      <p:ext uri="{BB962C8B-B14F-4D97-AF65-F5344CB8AC3E}">
        <p14:creationId xmlns:p14="http://schemas.microsoft.com/office/powerpoint/2010/main" val="128244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DEF47C1-64C1-8879-48A6-B32BCB30D4B6}"/>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sp>
        <p:nvSpPr>
          <p:cNvPr id="7" name="文字方塊 6">
            <a:extLst>
              <a:ext uri="{FF2B5EF4-FFF2-40B4-BE49-F238E27FC236}">
                <a16:creationId xmlns:a16="http://schemas.microsoft.com/office/drawing/2014/main" id="{A49DC690-D7CF-E4A1-C1C1-51A13474D04D}"/>
              </a:ext>
            </a:extLst>
          </p:cNvPr>
          <p:cNvSpPr txBox="1"/>
          <p:nvPr/>
        </p:nvSpPr>
        <p:spPr>
          <a:xfrm>
            <a:off x="0" y="551289"/>
            <a:ext cx="9144000" cy="2877711"/>
          </a:xfrm>
          <a:prstGeom prst="rect">
            <a:avLst/>
          </a:prstGeom>
          <a:noFill/>
        </p:spPr>
        <p:txBody>
          <a:bodyPr wrap="square">
            <a:spAutoFit/>
          </a:bodyPr>
          <a:lstStyle/>
          <a:p>
            <a:r>
              <a:rPr lang="en-US" altLang="zh-TW" dirty="0">
                <a:highlight>
                  <a:srgbClr val="00FF00"/>
                </a:highlight>
              </a:rPr>
              <a:t>A.</a:t>
            </a:r>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ALTER DATABASE </a:t>
            </a:r>
            <a:r>
              <a:rPr lang="en-US" altLang="zh-TW" sz="1600" b="1" dirty="0" err="1">
                <a:solidFill>
                  <a:srgbClr val="FF0000"/>
                </a:solidFill>
              </a:rPr>
              <a:t>cmuhch</a:t>
            </a:r>
            <a:r>
              <a:rPr lang="en-US" altLang="zh-TW" sz="1600" dirty="0"/>
              <a:t> CHARACTER SET = utf8mb4 COLLATE = utf8mb4_unicode_ci;</a:t>
            </a:r>
          </a:p>
          <a:p>
            <a:pPr>
              <a:spcBef>
                <a:spcPts val="300"/>
              </a:spcBef>
              <a:spcAft>
                <a:spcPts val="300"/>
              </a:spcAft>
            </a:pPr>
            <a:r>
              <a:rPr lang="en-US" altLang="zh-TW" sz="1600" dirty="0"/>
              <a:t>  SET NAMES 'utf8mb4' COLLATE 'utf8mb4_unicode_ci’;</a:t>
            </a:r>
          </a:p>
          <a:p>
            <a:endParaRPr lang="en-US" altLang="zh-TW" dirty="0"/>
          </a:p>
          <a:p>
            <a:pPr>
              <a:spcBef>
                <a:spcPts val="300"/>
              </a:spcBef>
              <a:spcAft>
                <a:spcPts val="300"/>
              </a:spcAft>
            </a:pPr>
            <a:r>
              <a:rPr lang="en-US" altLang="zh-TW" dirty="0">
                <a:highlight>
                  <a:srgbClr val="00FF00"/>
                </a:highlight>
              </a:rPr>
              <a:t>B.</a:t>
            </a:r>
            <a:r>
              <a:rPr lang="zh-TW" altLang="en-US" dirty="0"/>
              <a:t>在電腦管理內</a:t>
            </a:r>
            <a:r>
              <a:rPr lang="en-US" altLang="zh-TW" dirty="0"/>
              <a:t>, </a:t>
            </a:r>
            <a:r>
              <a:rPr lang="zh-TW" altLang="en-US" dirty="0"/>
              <a:t>服務進行</a:t>
            </a:r>
            <a:r>
              <a:rPr lang="en-US" altLang="zh-TW" dirty="0"/>
              <a:t> </a:t>
            </a:r>
            <a:r>
              <a:rPr lang="en-US" altLang="zh-TW" b="0" i="0" dirty="0">
                <a:solidFill>
                  <a:srgbClr val="232629"/>
                </a:solidFill>
                <a:effectLst/>
                <a:latin typeface="inherit"/>
              </a:rPr>
              <a:t>restart MySQL57</a:t>
            </a:r>
          </a:p>
          <a:p>
            <a:pPr>
              <a:spcBef>
                <a:spcPts val="300"/>
              </a:spcBef>
              <a:spcAft>
                <a:spcPts val="300"/>
              </a:spcAft>
            </a:pPr>
            <a:r>
              <a:rPr lang="en-US" altLang="zh-TW" dirty="0">
                <a:solidFill>
                  <a:srgbClr val="232629"/>
                </a:solidFill>
                <a:highlight>
                  <a:srgbClr val="00FF00"/>
                </a:highlight>
                <a:latin typeface="inherit"/>
              </a:rPr>
              <a:t>C.</a:t>
            </a:r>
            <a:r>
              <a:rPr lang="zh-TW" altLang="en-US" dirty="0">
                <a:solidFill>
                  <a:srgbClr val="232629"/>
                </a:solidFill>
                <a:latin typeface="inherit"/>
              </a:rPr>
              <a:t>在</a:t>
            </a:r>
            <a:r>
              <a:rPr lang="en-US" altLang="zh-TW" dirty="0">
                <a:solidFill>
                  <a:srgbClr val="232629"/>
                </a:solidFill>
                <a:latin typeface="inherit"/>
              </a:rPr>
              <a:t>python </a:t>
            </a:r>
            <a:r>
              <a:rPr lang="zh-TW" altLang="en-US" dirty="0">
                <a:solidFill>
                  <a:srgbClr val="232629"/>
                </a:solidFill>
                <a:latin typeface="inherit"/>
              </a:rPr>
              <a:t>後端</a:t>
            </a:r>
            <a:r>
              <a:rPr lang="en-US" altLang="zh-TW" dirty="0">
                <a:solidFill>
                  <a:srgbClr val="232629"/>
                </a:solidFill>
                <a:latin typeface="inherit"/>
              </a:rPr>
              <a:t>app.py </a:t>
            </a:r>
            <a:r>
              <a:rPr lang="zh-TW" altLang="en-US" dirty="0">
                <a:solidFill>
                  <a:srgbClr val="232629"/>
                </a:solidFill>
                <a:latin typeface="inherit"/>
              </a:rPr>
              <a:t>內</a:t>
            </a:r>
            <a:r>
              <a:rPr lang="en-US" altLang="zh-TW" dirty="0">
                <a:solidFill>
                  <a:srgbClr val="232629"/>
                </a:solidFill>
                <a:latin typeface="inherit"/>
              </a:rPr>
              <a:t>, </a:t>
            </a:r>
            <a:r>
              <a:rPr lang="zh-TW" altLang="en-US" dirty="0">
                <a:solidFill>
                  <a:srgbClr val="232629"/>
                </a:solidFill>
                <a:latin typeface="inherit"/>
              </a:rPr>
              <a:t>設定 </a:t>
            </a:r>
            <a:r>
              <a:rPr lang="en-US" altLang="zh-TW" b="0" i="0" dirty="0" err="1">
                <a:solidFill>
                  <a:srgbClr val="232629"/>
                </a:solidFill>
                <a:effectLst/>
                <a:latin typeface="inherit"/>
              </a:rPr>
              <a:t>app.config</a:t>
            </a:r>
            <a:r>
              <a:rPr lang="en-US" altLang="zh-TW" b="0" i="0" dirty="0">
                <a:solidFill>
                  <a:srgbClr val="232629"/>
                </a:solidFill>
                <a:effectLst/>
                <a:latin typeface="inherit"/>
              </a:rPr>
              <a:t>['JSON_AS_ASCII'] = False</a:t>
            </a:r>
          </a:p>
          <a:p>
            <a:endParaRPr lang="en-US" altLang="zh-TW" dirty="0"/>
          </a:p>
          <a:p>
            <a:endParaRPr lang="zh-TW" altLang="en-US" dirty="0"/>
          </a:p>
        </p:txBody>
      </p:sp>
      <p:pic>
        <p:nvPicPr>
          <p:cNvPr id="9" name="圖片 8">
            <a:extLst>
              <a:ext uri="{FF2B5EF4-FFF2-40B4-BE49-F238E27FC236}">
                <a16:creationId xmlns:a16="http://schemas.microsoft.com/office/drawing/2014/main" id="{10645C94-C6BC-D1FB-89F9-5B0EE4B0EAAC}"/>
              </a:ext>
            </a:extLst>
          </p:cNvPr>
          <p:cNvPicPr>
            <a:picLocks noChangeAspect="1"/>
          </p:cNvPicPr>
          <p:nvPr/>
        </p:nvPicPr>
        <p:blipFill>
          <a:blip r:embed="rId2"/>
          <a:stretch>
            <a:fillRect/>
          </a:stretch>
        </p:blipFill>
        <p:spPr>
          <a:xfrm>
            <a:off x="107504" y="2852936"/>
            <a:ext cx="9144000" cy="3684314"/>
          </a:xfrm>
          <a:prstGeom prst="rect">
            <a:avLst/>
          </a:prstGeom>
        </p:spPr>
      </p:pic>
      <p:sp>
        <p:nvSpPr>
          <p:cNvPr id="10" name="橢圓 9">
            <a:extLst>
              <a:ext uri="{FF2B5EF4-FFF2-40B4-BE49-F238E27FC236}">
                <a16:creationId xmlns:a16="http://schemas.microsoft.com/office/drawing/2014/main" id="{DF889D8F-61BC-2B61-378E-9119E81A741F}"/>
              </a:ext>
            </a:extLst>
          </p:cNvPr>
          <p:cNvSpPr/>
          <p:nvPr/>
        </p:nvSpPr>
        <p:spPr>
          <a:xfrm>
            <a:off x="35496" y="4869160"/>
            <a:ext cx="295232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5">
            <a:extLst>
              <a:ext uri="{FF2B5EF4-FFF2-40B4-BE49-F238E27FC236}">
                <a16:creationId xmlns:a16="http://schemas.microsoft.com/office/drawing/2014/main" id="{C5E6C240-1D70-16A9-EF32-A0241D7D9A87}"/>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576808E6-A26A-BE77-46EC-D6A0118E261F}"/>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D93994F7-000D-F8E8-83B4-BB45667B6943}"/>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79193C00-2364-9464-DA4E-B34A9A1C930C}"/>
              </a:ext>
            </a:extLst>
          </p:cNvPr>
          <p:cNvSpPr txBox="1"/>
          <p:nvPr/>
        </p:nvSpPr>
        <p:spPr>
          <a:xfrm>
            <a:off x="3203848" y="44624"/>
            <a:ext cx="3456384"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zh-TW" altLang="en-US" sz="2400" b="0" i="0" dirty="0">
                <a:solidFill>
                  <a:srgbClr val="191919"/>
                </a:solidFill>
                <a:effectLst/>
                <a:latin typeface="微軟正黑體" panose="020B0604030504040204" pitchFamily="34" charset="-120"/>
                <a:ea typeface="微軟正黑體" panose="020B0604030504040204" pitchFamily="34" charset="-120"/>
              </a:rPr>
              <a:t>使用中文字元</a:t>
            </a:r>
            <a:endParaRPr lang="zh-TW" altLang="en-US" dirty="0"/>
          </a:p>
        </p:txBody>
      </p:sp>
    </p:spTree>
    <p:extLst>
      <p:ext uri="{BB962C8B-B14F-4D97-AF65-F5344CB8AC3E}">
        <p14:creationId xmlns:p14="http://schemas.microsoft.com/office/powerpoint/2010/main" val="1856284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12357E95-2258-3E2B-957C-D15C5462C115}"/>
              </a:ext>
            </a:extLst>
          </p:cNvPr>
          <p:cNvSpPr txBox="1"/>
          <p:nvPr/>
        </p:nvSpPr>
        <p:spPr>
          <a:xfrm>
            <a:off x="755576" y="692696"/>
            <a:ext cx="4619624" cy="369332"/>
          </a:xfrm>
          <a:prstGeom prst="rect">
            <a:avLst/>
          </a:prstGeom>
          <a:noFill/>
        </p:spPr>
        <p:txBody>
          <a:bodyPr wrap="square">
            <a:spAutoFit/>
          </a:bodyPr>
          <a:lstStyle/>
          <a:p>
            <a:r>
              <a:rPr lang="en-US" altLang="zh-TW" dirty="0"/>
              <a:t>4. </a:t>
            </a:r>
            <a:r>
              <a:rPr lang="zh-TW" altLang="en-US" dirty="0"/>
              <a:t>選擇“</a:t>
            </a:r>
            <a:r>
              <a:rPr lang="en-US" altLang="zh-TW" dirty="0"/>
              <a:t>TCP”</a:t>
            </a:r>
            <a:r>
              <a:rPr lang="zh-TW" altLang="en-US" dirty="0"/>
              <a:t>並指定</a:t>
            </a:r>
            <a:r>
              <a:rPr lang="en-US" altLang="zh-TW" dirty="0"/>
              <a:t>1883</a:t>
            </a:r>
            <a:r>
              <a:rPr lang="zh-TW" altLang="en-US" dirty="0"/>
              <a:t>連接埠。</a:t>
            </a:r>
          </a:p>
        </p:txBody>
      </p:sp>
      <p:pic>
        <p:nvPicPr>
          <p:cNvPr id="7" name="圖片 6">
            <a:extLst>
              <a:ext uri="{FF2B5EF4-FFF2-40B4-BE49-F238E27FC236}">
                <a16:creationId xmlns:a16="http://schemas.microsoft.com/office/drawing/2014/main" id="{37D25CA5-C194-A70D-39DF-344ED4A12358}"/>
              </a:ext>
            </a:extLst>
          </p:cNvPr>
          <p:cNvPicPr>
            <a:picLocks noChangeAspect="1"/>
          </p:cNvPicPr>
          <p:nvPr/>
        </p:nvPicPr>
        <p:blipFill>
          <a:blip r:embed="rId2"/>
          <a:stretch>
            <a:fillRect/>
          </a:stretch>
        </p:blipFill>
        <p:spPr>
          <a:xfrm>
            <a:off x="731218" y="1134036"/>
            <a:ext cx="6800850" cy="2886075"/>
          </a:xfrm>
          <a:prstGeom prst="rect">
            <a:avLst/>
          </a:prstGeom>
        </p:spPr>
      </p:pic>
    </p:spTree>
    <p:extLst>
      <p:ext uri="{BB962C8B-B14F-4D97-AF65-F5344CB8AC3E}">
        <p14:creationId xmlns:p14="http://schemas.microsoft.com/office/powerpoint/2010/main" val="292801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16DB7DD-0256-DFA4-72FB-D5C188D64289}"/>
              </a:ext>
            </a:extLst>
          </p:cNvPr>
          <p:cNvSpPr txBox="1"/>
          <p:nvPr/>
        </p:nvSpPr>
        <p:spPr>
          <a:xfrm>
            <a:off x="539552" y="836712"/>
            <a:ext cx="4619624" cy="369332"/>
          </a:xfrm>
          <a:prstGeom prst="rect">
            <a:avLst/>
          </a:prstGeom>
          <a:noFill/>
        </p:spPr>
        <p:txBody>
          <a:bodyPr wrap="square">
            <a:spAutoFit/>
          </a:bodyPr>
          <a:lstStyle/>
          <a:p>
            <a:r>
              <a:rPr lang="en-US" altLang="zh-TW" dirty="0"/>
              <a:t>5. </a:t>
            </a:r>
            <a:r>
              <a:rPr lang="zh-TW" altLang="en-US" dirty="0"/>
              <a:t>選擇「允許連線」。</a:t>
            </a:r>
          </a:p>
        </p:txBody>
      </p:sp>
      <p:pic>
        <p:nvPicPr>
          <p:cNvPr id="4" name="圖片 3">
            <a:extLst>
              <a:ext uri="{FF2B5EF4-FFF2-40B4-BE49-F238E27FC236}">
                <a16:creationId xmlns:a16="http://schemas.microsoft.com/office/drawing/2014/main" id="{BDCDC8FC-06EE-AE98-F133-BE1FA4E714FB}"/>
              </a:ext>
            </a:extLst>
          </p:cNvPr>
          <p:cNvPicPr>
            <a:picLocks noChangeAspect="1"/>
          </p:cNvPicPr>
          <p:nvPr/>
        </p:nvPicPr>
        <p:blipFill>
          <a:blip r:embed="rId2"/>
          <a:stretch>
            <a:fillRect/>
          </a:stretch>
        </p:blipFill>
        <p:spPr>
          <a:xfrm>
            <a:off x="683568" y="1268760"/>
            <a:ext cx="6800850" cy="3114675"/>
          </a:xfrm>
          <a:prstGeom prst="rect">
            <a:avLst/>
          </a:prstGeom>
        </p:spPr>
      </p:pic>
    </p:spTree>
    <p:extLst>
      <p:ext uri="{BB962C8B-B14F-4D97-AF65-F5344CB8AC3E}">
        <p14:creationId xmlns:p14="http://schemas.microsoft.com/office/powerpoint/2010/main" val="297162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0A6C5A7-E859-1F10-2A27-C0F2687171AC}"/>
              </a:ext>
            </a:extLst>
          </p:cNvPr>
          <p:cNvSpPr txBox="1"/>
          <p:nvPr/>
        </p:nvSpPr>
        <p:spPr>
          <a:xfrm>
            <a:off x="183050" y="764704"/>
            <a:ext cx="6783833" cy="369332"/>
          </a:xfrm>
          <a:prstGeom prst="rect">
            <a:avLst/>
          </a:prstGeom>
          <a:noFill/>
        </p:spPr>
        <p:txBody>
          <a:bodyPr wrap="square">
            <a:spAutoFit/>
          </a:bodyPr>
          <a:lstStyle/>
          <a:p>
            <a:r>
              <a:rPr lang="en-US" altLang="zh-TW" dirty="0"/>
              <a:t>6. </a:t>
            </a:r>
            <a:r>
              <a:rPr lang="zh-TW" altLang="en-US" dirty="0"/>
              <a:t>套用此規則的時機，可全部勾選，至少勾選前面兩項。</a:t>
            </a:r>
          </a:p>
        </p:txBody>
      </p:sp>
      <p:pic>
        <p:nvPicPr>
          <p:cNvPr id="4" name="圖片 3">
            <a:extLst>
              <a:ext uri="{FF2B5EF4-FFF2-40B4-BE49-F238E27FC236}">
                <a16:creationId xmlns:a16="http://schemas.microsoft.com/office/drawing/2014/main" id="{E99F06AF-24B2-CEA9-A836-F4D2BF2DB536}"/>
              </a:ext>
            </a:extLst>
          </p:cNvPr>
          <p:cNvPicPr>
            <a:picLocks noChangeAspect="1"/>
          </p:cNvPicPr>
          <p:nvPr/>
        </p:nvPicPr>
        <p:blipFill>
          <a:blip r:embed="rId2"/>
          <a:stretch>
            <a:fillRect/>
          </a:stretch>
        </p:blipFill>
        <p:spPr>
          <a:xfrm>
            <a:off x="1171575" y="2005012"/>
            <a:ext cx="6800850" cy="2847975"/>
          </a:xfrm>
          <a:prstGeom prst="rect">
            <a:avLst/>
          </a:prstGeom>
        </p:spPr>
      </p:pic>
    </p:spTree>
    <p:extLst>
      <p:ext uri="{BB962C8B-B14F-4D97-AF65-F5344CB8AC3E}">
        <p14:creationId xmlns:p14="http://schemas.microsoft.com/office/powerpoint/2010/main" val="1835907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5401F00-2653-83EF-40D5-E90EF665DC42}"/>
              </a:ext>
            </a:extLst>
          </p:cNvPr>
          <p:cNvSpPr txBox="1"/>
          <p:nvPr/>
        </p:nvSpPr>
        <p:spPr>
          <a:xfrm>
            <a:off x="1331640" y="836712"/>
            <a:ext cx="4619624" cy="369332"/>
          </a:xfrm>
          <a:prstGeom prst="rect">
            <a:avLst/>
          </a:prstGeom>
          <a:noFill/>
        </p:spPr>
        <p:txBody>
          <a:bodyPr wrap="square">
            <a:spAutoFit/>
          </a:bodyPr>
          <a:lstStyle/>
          <a:p>
            <a:r>
              <a:rPr lang="en-US" altLang="zh-TW" dirty="0"/>
              <a:t>7. </a:t>
            </a:r>
            <a:r>
              <a:rPr lang="zh-TW" altLang="en-US" dirty="0"/>
              <a:t>最後，替此規則設定一個名稱和說明。</a:t>
            </a:r>
          </a:p>
        </p:txBody>
      </p:sp>
      <p:pic>
        <p:nvPicPr>
          <p:cNvPr id="4" name="圖片 3">
            <a:extLst>
              <a:ext uri="{FF2B5EF4-FFF2-40B4-BE49-F238E27FC236}">
                <a16:creationId xmlns:a16="http://schemas.microsoft.com/office/drawing/2014/main" id="{FCD73675-580F-1D84-0BD2-988D0D8D796C}"/>
              </a:ext>
            </a:extLst>
          </p:cNvPr>
          <p:cNvPicPr>
            <a:picLocks noChangeAspect="1"/>
          </p:cNvPicPr>
          <p:nvPr/>
        </p:nvPicPr>
        <p:blipFill>
          <a:blip r:embed="rId2"/>
          <a:stretch>
            <a:fillRect/>
          </a:stretch>
        </p:blipFill>
        <p:spPr>
          <a:xfrm>
            <a:off x="1171575" y="1938337"/>
            <a:ext cx="6800850" cy="2981325"/>
          </a:xfrm>
          <a:prstGeom prst="rect">
            <a:avLst/>
          </a:prstGeom>
        </p:spPr>
      </p:pic>
    </p:spTree>
    <p:extLst>
      <p:ext uri="{BB962C8B-B14F-4D97-AF65-F5344CB8AC3E}">
        <p14:creationId xmlns:p14="http://schemas.microsoft.com/office/powerpoint/2010/main" val="2028480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184161B-8D4C-5AA5-F127-8C149F5ACDBD}"/>
              </a:ext>
            </a:extLst>
          </p:cNvPr>
          <p:cNvSpPr txBox="1"/>
          <p:nvPr/>
        </p:nvSpPr>
        <p:spPr>
          <a:xfrm>
            <a:off x="-14114" y="695001"/>
            <a:ext cx="9144000" cy="5632311"/>
          </a:xfrm>
          <a:prstGeom prst="rect">
            <a:avLst/>
          </a:prstGeom>
          <a:noFill/>
        </p:spPr>
        <p:txBody>
          <a:bodyPr wrap="square">
            <a:spAutoFit/>
          </a:bodyPr>
          <a:lstStyle/>
          <a:p>
            <a:r>
              <a:rPr lang="en-US" altLang="zh-TW" dirty="0" err="1"/>
              <a:t>PubSubClient</a:t>
            </a:r>
            <a:r>
              <a:rPr lang="zh-TW" altLang="en-US" dirty="0"/>
              <a:t>程式庫相容於下列擴展板（</a:t>
            </a:r>
            <a:r>
              <a:rPr lang="en-US" altLang="zh-TW" dirty="0"/>
              <a:t>shield</a:t>
            </a:r>
            <a:r>
              <a:rPr lang="zh-TW" altLang="en-US" dirty="0"/>
              <a:t>）和控制板，完整說明請參閱此程式庫的網頁說明。</a:t>
            </a:r>
          </a:p>
          <a:p>
            <a:endParaRPr lang="zh-TW" altLang="en-US" dirty="0"/>
          </a:p>
          <a:p>
            <a:r>
              <a:rPr lang="en-US" altLang="zh-TW" dirty="0"/>
              <a:t>Arduino Ethernet</a:t>
            </a:r>
          </a:p>
          <a:p>
            <a:r>
              <a:rPr lang="en-US" altLang="zh-TW" dirty="0"/>
              <a:t>Arduino Ethernet Shield</a:t>
            </a:r>
          </a:p>
          <a:p>
            <a:r>
              <a:rPr lang="en-US" altLang="zh-TW" dirty="0"/>
              <a:t>Arduino YUN</a:t>
            </a:r>
          </a:p>
          <a:p>
            <a:r>
              <a:rPr lang="en-US" altLang="zh-TW" dirty="0"/>
              <a:t>Arduino </a:t>
            </a:r>
            <a:r>
              <a:rPr lang="en-US" altLang="zh-TW" dirty="0" err="1"/>
              <a:t>WiFi</a:t>
            </a:r>
            <a:r>
              <a:rPr lang="en-US" altLang="zh-TW" dirty="0"/>
              <a:t> Shield</a:t>
            </a:r>
          </a:p>
          <a:p>
            <a:r>
              <a:rPr lang="en-US" altLang="zh-TW" dirty="0" err="1"/>
              <a:t>Sparkfun</a:t>
            </a:r>
            <a:r>
              <a:rPr lang="en-US" altLang="zh-TW" dirty="0"/>
              <a:t> </a:t>
            </a:r>
            <a:r>
              <a:rPr lang="en-US" altLang="zh-TW" dirty="0" err="1"/>
              <a:t>WiFly</a:t>
            </a:r>
            <a:r>
              <a:rPr lang="en-US" altLang="zh-TW" dirty="0"/>
              <a:t> Shield</a:t>
            </a:r>
          </a:p>
          <a:p>
            <a:r>
              <a:rPr lang="en-US" altLang="zh-TW" dirty="0"/>
              <a:t>TI CC3000 </a:t>
            </a:r>
            <a:r>
              <a:rPr lang="en-US" altLang="zh-TW" dirty="0" err="1"/>
              <a:t>WiFi</a:t>
            </a:r>
            <a:endParaRPr lang="en-US" altLang="zh-TW" dirty="0"/>
          </a:p>
          <a:p>
            <a:r>
              <a:rPr lang="en-US" altLang="zh-TW" dirty="0"/>
              <a:t>Intel Galileo/Edison</a:t>
            </a:r>
          </a:p>
          <a:p>
            <a:r>
              <a:rPr lang="en-US" altLang="zh-TW" dirty="0"/>
              <a:t>ESP8266</a:t>
            </a:r>
          </a:p>
          <a:p>
            <a:r>
              <a:rPr lang="zh-TW" altLang="en-US" dirty="0"/>
              <a:t>此程式庫有一些功能上的限制：</a:t>
            </a:r>
          </a:p>
          <a:p>
            <a:endParaRPr lang="zh-TW" altLang="en-US" dirty="0"/>
          </a:p>
          <a:p>
            <a:r>
              <a:rPr lang="en-US" altLang="zh-TW" dirty="0"/>
              <a:t>1.</a:t>
            </a:r>
            <a:r>
              <a:rPr lang="zh-TW" altLang="en-US" dirty="0"/>
              <a:t>只能發布</a:t>
            </a:r>
            <a:r>
              <a:rPr lang="en-US" altLang="zh-TW" dirty="0"/>
              <a:t>QoS 0</a:t>
            </a:r>
            <a:r>
              <a:rPr lang="zh-TW" altLang="en-US" dirty="0"/>
              <a:t>訊息，但可以訂閱</a:t>
            </a:r>
            <a:r>
              <a:rPr lang="en-US" altLang="zh-TW" dirty="0"/>
              <a:t>QoS 0</a:t>
            </a:r>
            <a:r>
              <a:rPr lang="zh-TW" altLang="en-US" dirty="0"/>
              <a:t>或</a:t>
            </a:r>
            <a:r>
              <a:rPr lang="en-US" altLang="zh-TW" dirty="0"/>
              <a:t>QoS 1</a:t>
            </a:r>
            <a:r>
              <a:rPr lang="zh-TW" altLang="en-US" dirty="0"/>
              <a:t>的主題。</a:t>
            </a:r>
          </a:p>
          <a:p>
            <a:r>
              <a:rPr lang="en-US" altLang="zh-TW" dirty="0"/>
              <a:t>2.</a:t>
            </a:r>
            <a:r>
              <a:rPr lang="zh-TW" altLang="en-US" dirty="0"/>
              <a:t>最大訊息長度（含標頭）預設為</a:t>
            </a:r>
            <a:r>
              <a:rPr lang="en-US" altLang="zh-TW" dirty="0"/>
              <a:t>128</a:t>
            </a:r>
            <a:r>
              <a:rPr lang="zh-TW" altLang="en-US" dirty="0"/>
              <a:t>位元組，可透過</a:t>
            </a:r>
            <a:r>
              <a:rPr lang="en-US" altLang="zh-TW" dirty="0" err="1"/>
              <a:t>PubSubClient.h</a:t>
            </a:r>
            <a:r>
              <a:rPr lang="zh-TW" altLang="en-US" dirty="0"/>
              <a:t>裡的</a:t>
            </a:r>
            <a:r>
              <a:rPr lang="en-US" altLang="zh-TW" dirty="0"/>
              <a:t>MQTT_MAX_PACKET_SIZE</a:t>
            </a:r>
            <a:r>
              <a:rPr lang="zh-TW" altLang="en-US" dirty="0"/>
              <a:t>常數值調整。</a:t>
            </a:r>
          </a:p>
          <a:p>
            <a:r>
              <a:rPr lang="en-US" altLang="zh-TW" dirty="0"/>
              <a:t>3.keepalive</a:t>
            </a:r>
            <a:r>
              <a:rPr lang="zh-TW" altLang="en-US" dirty="0"/>
              <a:t>（保持連線）簡隔時間預設為</a:t>
            </a:r>
            <a:r>
              <a:rPr lang="en-US" altLang="zh-TW" dirty="0"/>
              <a:t>15</a:t>
            </a:r>
            <a:r>
              <a:rPr lang="zh-TW" altLang="en-US" dirty="0"/>
              <a:t>秒，可透過</a:t>
            </a:r>
            <a:r>
              <a:rPr lang="en-US" altLang="zh-TW" dirty="0" err="1"/>
              <a:t>PubSubClient.h</a:t>
            </a:r>
            <a:r>
              <a:rPr lang="zh-TW" altLang="en-US" dirty="0"/>
              <a:t>裡的</a:t>
            </a:r>
            <a:r>
              <a:rPr lang="en-US" altLang="zh-TW" dirty="0"/>
              <a:t>MQTT_KEEPALIVE</a:t>
            </a:r>
            <a:r>
              <a:rPr lang="zh-TW" altLang="en-US" dirty="0"/>
              <a:t>常數值調整。</a:t>
            </a:r>
          </a:p>
          <a:p>
            <a:r>
              <a:rPr lang="en-US" altLang="zh-TW" dirty="0"/>
              <a:t>4.</a:t>
            </a:r>
            <a:r>
              <a:rPr lang="zh-TW" altLang="en-US" dirty="0"/>
              <a:t>用戶端預設採用</a:t>
            </a:r>
            <a:r>
              <a:rPr lang="en-US" altLang="zh-TW" dirty="0"/>
              <a:t>MQTT 3.1.1</a:t>
            </a:r>
            <a:r>
              <a:rPr lang="zh-TW" altLang="en-US" dirty="0"/>
              <a:t>標準，如果你的</a:t>
            </a:r>
            <a:r>
              <a:rPr lang="en-US" altLang="zh-TW" dirty="0"/>
              <a:t>MQTT</a:t>
            </a:r>
            <a:r>
              <a:rPr lang="zh-TW" altLang="en-US" dirty="0"/>
              <a:t>伺服器不支援（</a:t>
            </a:r>
            <a:r>
              <a:rPr lang="en-US" altLang="zh-TW" dirty="0" err="1"/>
              <a:t>Mosquitto</a:t>
            </a:r>
            <a:r>
              <a:rPr lang="zh-TW" altLang="en-US" dirty="0"/>
              <a:t>有支援），可將</a:t>
            </a:r>
            <a:r>
              <a:rPr lang="en-US" altLang="zh-TW" dirty="0" err="1"/>
              <a:t>PubSubClient.h</a:t>
            </a:r>
            <a:r>
              <a:rPr lang="zh-TW" altLang="en-US" dirty="0"/>
              <a:t>裡的</a:t>
            </a:r>
            <a:r>
              <a:rPr lang="en-US" altLang="zh-TW" dirty="0"/>
              <a:t>MQTT_VERSION</a:t>
            </a:r>
            <a:r>
              <a:rPr lang="zh-TW" altLang="en-US" dirty="0"/>
              <a:t>值改成</a:t>
            </a:r>
            <a:r>
              <a:rPr lang="en-US" altLang="zh-TW" dirty="0"/>
              <a:t>3.1</a:t>
            </a:r>
            <a:r>
              <a:rPr lang="zh-TW" altLang="en-US" dirty="0"/>
              <a:t>。</a:t>
            </a:r>
          </a:p>
        </p:txBody>
      </p:sp>
    </p:spTree>
    <p:extLst>
      <p:ext uri="{BB962C8B-B14F-4D97-AF65-F5344CB8AC3E}">
        <p14:creationId xmlns:p14="http://schemas.microsoft.com/office/powerpoint/2010/main" val="308462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107504" y="620688"/>
            <a:ext cx="9144000" cy="1846659"/>
          </a:xfrm>
          <a:prstGeom prst="rect">
            <a:avLst/>
          </a:prstGeom>
          <a:noFill/>
        </p:spPr>
        <p:txBody>
          <a:bodyPr wrap="square">
            <a:spAutoFit/>
          </a:bodyPr>
          <a:lstStyle/>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到</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官網下載安裝 </a:t>
            </a:r>
            <a:r>
              <a:rPr lang="en-US" altLang="zh-TW" sz="1400" b="0" i="0" u="sng" strike="noStrike" dirty="0">
                <a:solidFill>
                  <a:srgbClr val="0000FF"/>
                </a:solidFill>
                <a:effectLst/>
                <a:latin typeface="微軟正黑體" panose="020B0604030504040204" pitchFamily="34" charset="-120"/>
                <a:ea typeface="微軟正黑體" panose="020B0604030504040204" pitchFamily="34" charset="-120"/>
                <a:hlinkClick r:id="rId2"/>
              </a:rPr>
              <a:t>Arduino IDE</a:t>
            </a:r>
            <a:r>
              <a:rPr lang="zh-TW" altLang="en-US" sz="1400" b="0" i="0" u="sng" strike="noStrike" dirty="0">
                <a:solidFill>
                  <a:srgbClr val="0000FF"/>
                </a:solidFill>
                <a:effectLst/>
                <a:latin typeface="Poiret One" panose="00000500000000000000" pitchFamily="2" charset="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建議下載單機版，不要使用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Web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或</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APP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版。</a:t>
            </a: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2. Arduino IDE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開發環境只支援</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官網賣的開發板，例如</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Uno, Nano…</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，而</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ESP8266</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開發板並不在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的支援名單上，你必須額外的告知 </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要新增開發板的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請在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 -&gt;File -&gt;Preference -&gt; Additional Board Manager URLs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填入以下的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 :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sng" dirty="0">
                <a:solidFill>
                  <a:srgbClr val="FF0000"/>
                </a:solidFill>
                <a:effectLst/>
                <a:latin typeface="微軟正黑體" panose="020B0604030504040204" pitchFamily="34" charset="-120"/>
                <a:ea typeface="微軟正黑體" panose="020B0604030504040204" pitchFamily="34" charset="-120"/>
              </a:rPr>
              <a:t>http://arduino.esp8266.com/stable/package_esp8266com_index.json</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PS: </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若已經有其他的</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存在了，請用 “</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分開。</a:t>
            </a:r>
            <a:endParaRPr lang="zh-TW" altLang="en-US" sz="1400" b="0" i="0" dirty="0">
              <a:solidFill>
                <a:schemeClr val="tx2"/>
              </a:solidFill>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75946EE-AD16-1963-8FFD-449F3CE3F8EF}"/>
              </a:ext>
            </a:extLst>
          </p:cNvPr>
          <p:cNvPicPr>
            <a:picLocks noChangeAspect="1"/>
          </p:cNvPicPr>
          <p:nvPr/>
        </p:nvPicPr>
        <p:blipFill>
          <a:blip r:embed="rId3"/>
          <a:stretch>
            <a:fillRect/>
          </a:stretch>
        </p:blipFill>
        <p:spPr>
          <a:xfrm>
            <a:off x="1187624" y="2480835"/>
            <a:ext cx="5323523" cy="4260533"/>
          </a:xfrm>
          <a:prstGeom prst="rect">
            <a:avLst/>
          </a:prstGeom>
        </p:spPr>
      </p:pic>
    </p:spTree>
    <p:extLst>
      <p:ext uri="{BB962C8B-B14F-4D97-AF65-F5344CB8AC3E}">
        <p14:creationId xmlns:p14="http://schemas.microsoft.com/office/powerpoint/2010/main" val="39896758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7937" y="620688"/>
            <a:ext cx="9144000" cy="141577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3. </a:t>
            </a:r>
            <a:r>
              <a:rPr lang="zh-TW" altLang="en-US" sz="1400" dirty="0">
                <a:solidFill>
                  <a:srgbClr val="000000"/>
                </a:solidFill>
                <a:latin typeface="微軟正黑體" panose="020B0604030504040204" pitchFamily="34" charset="-120"/>
                <a:ea typeface="微軟正黑體" panose="020B0604030504040204" pitchFamily="34" charset="-120"/>
              </a:rPr>
              <a:t>上面的動作只是設定告知</a:t>
            </a:r>
            <a:r>
              <a:rPr lang="en-US" altLang="zh-TW" sz="1400" dirty="0">
                <a:solidFill>
                  <a:srgbClr val="000000"/>
                </a:solidFill>
                <a:latin typeface="微軟正黑體" panose="020B0604030504040204" pitchFamily="34" charset="-120"/>
                <a:ea typeface="微軟正黑體" panose="020B0604030504040204" pitchFamily="34" charset="-120"/>
              </a:rPr>
              <a:t>URL</a:t>
            </a:r>
            <a:r>
              <a:rPr lang="zh-TW" altLang="en-US" sz="1400" dirty="0">
                <a:solidFill>
                  <a:srgbClr val="000000"/>
                </a:solidFill>
                <a:latin typeface="微軟正黑體" panose="020B0604030504040204" pitchFamily="34" charset="-120"/>
                <a:ea typeface="微軟正黑體" panose="020B0604030504040204" pitchFamily="34" charset="-120"/>
              </a:rPr>
              <a:t>而已，必須再下載</a:t>
            </a:r>
            <a:r>
              <a:rPr lang="en-US" altLang="zh-TW" sz="1400" dirty="0">
                <a:solidFill>
                  <a:srgbClr val="000000"/>
                </a:solidFill>
                <a:latin typeface="微軟正黑體" panose="020B0604030504040204" pitchFamily="34" charset="-120"/>
                <a:ea typeface="微軟正黑體" panose="020B0604030504040204" pitchFamily="34" charset="-120"/>
              </a:rPr>
              <a:t>ESP8266 package</a:t>
            </a:r>
            <a:r>
              <a:rPr lang="zh-TW" altLang="en-US" sz="1400" dirty="0">
                <a:solidFill>
                  <a:srgbClr val="000000"/>
                </a:solidFill>
                <a:latin typeface="微軟正黑體" panose="020B0604030504040204" pitchFamily="34" charset="-120"/>
                <a:ea typeface="微軟正黑體" panose="020B0604030504040204" pitchFamily="34" charset="-120"/>
              </a:rPr>
              <a:t>的動作</a:t>
            </a:r>
            <a:r>
              <a:rPr lang="zh-TW" altLang="en-US" sz="1400" dirty="0">
                <a:solidFill>
                  <a:srgbClr val="000000"/>
                </a:solidFill>
                <a:latin typeface="PMingLiU" panose="02020500000000000000" pitchFamily="18" charset="-120"/>
                <a:ea typeface="PMingLiU" panose="02020500000000000000" pitchFamily="18" charset="-120"/>
              </a:rPr>
              <a:t>，</a:t>
            </a:r>
            <a:endParaRPr lang="en-US" altLang="zh-TW" sz="1400" dirty="0">
              <a:solidFill>
                <a:srgbClr val="000000"/>
              </a:solidFill>
              <a:latin typeface="PMingLiU" panose="02020500000000000000" pitchFamily="18" charset="-120"/>
              <a:ea typeface="PMingLiU" panose="02020500000000000000" pitchFamily="18" charset="-120"/>
            </a:endParaRP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請點選</a:t>
            </a:r>
            <a:r>
              <a:rPr lang="en-US" altLang="zh-TW" sz="1400" dirty="0">
                <a:solidFill>
                  <a:srgbClr val="000000"/>
                </a:solidFill>
                <a:latin typeface="微軟正黑體" panose="020B0604030504040204" pitchFamily="34" charset="-120"/>
                <a:ea typeface="微軟正黑體" panose="020B0604030504040204" pitchFamily="34" charset="-120"/>
              </a:rPr>
              <a:t>Arduino IDE -&gt;Tools -&gt;Board: -&gt; Boards Manager</a:t>
            </a: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在</a:t>
            </a:r>
            <a:r>
              <a:rPr lang="en-US" altLang="zh-TW" sz="1400" dirty="0">
                <a:solidFill>
                  <a:srgbClr val="000000"/>
                </a:solidFill>
                <a:latin typeface="微軟正黑體" panose="020B0604030504040204" pitchFamily="34" charset="-120"/>
                <a:ea typeface="微軟正黑體" panose="020B0604030504040204" pitchFamily="34" charset="-120"/>
              </a:rPr>
              <a:t>Boards Manager </a:t>
            </a:r>
            <a:r>
              <a:rPr lang="zh-TW" altLang="en-US" sz="1400" dirty="0">
                <a:solidFill>
                  <a:srgbClr val="000000"/>
                </a:solidFill>
                <a:latin typeface="微軟正黑體" panose="020B0604030504040204" pitchFamily="34" charset="-120"/>
                <a:ea typeface="微軟正黑體" panose="020B0604030504040204" pitchFamily="34" charset="-120"/>
              </a:rPr>
              <a:t>視窗下，輸入＂</a:t>
            </a:r>
            <a:r>
              <a:rPr lang="en-US" altLang="zh-TW" sz="1400" dirty="0">
                <a:solidFill>
                  <a:srgbClr val="000000"/>
                </a:solidFill>
                <a:latin typeface="微軟正黑體" panose="020B0604030504040204" pitchFamily="34" charset="-120"/>
                <a:ea typeface="微軟正黑體" panose="020B0604030504040204" pitchFamily="34" charset="-120"/>
              </a:rPr>
              <a:t>ESP”</a:t>
            </a:r>
            <a:r>
              <a:rPr lang="zh-TW" altLang="en-US" sz="1400" dirty="0">
                <a:solidFill>
                  <a:srgbClr val="000000"/>
                </a:solidFill>
                <a:latin typeface="微軟正黑體" panose="020B0604030504040204" pitchFamily="34" charset="-120"/>
                <a:ea typeface="微軟正黑體" panose="020B0604030504040204" pitchFamily="34" charset="-120"/>
              </a:rPr>
              <a:t>或＂</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 ，然後點選＂</a:t>
            </a:r>
            <a:r>
              <a:rPr lang="en-US" altLang="zh-TW" sz="1400" dirty="0">
                <a:solidFill>
                  <a:srgbClr val="000000"/>
                </a:solidFill>
                <a:latin typeface="微軟正黑體" panose="020B0604030504040204" pitchFamily="34" charset="-120"/>
                <a:ea typeface="微軟正黑體" panose="020B0604030504040204" pitchFamily="34" charset="-120"/>
              </a:rPr>
              <a:t>Install”</a:t>
            </a:r>
            <a:r>
              <a:rPr lang="zh-TW" altLang="en-US" sz="1400" dirty="0">
                <a:solidFill>
                  <a:srgbClr val="000000"/>
                </a:solidFill>
                <a:latin typeface="微軟正黑體" panose="020B0604030504040204" pitchFamily="34" charset="-120"/>
                <a:ea typeface="微軟正黑體" panose="020B0604030504040204" pitchFamily="34" charset="-120"/>
              </a:rPr>
              <a:t>安裝</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的</a:t>
            </a:r>
            <a:r>
              <a:rPr lang="en-US" altLang="zh-TW" sz="1400" dirty="0">
                <a:solidFill>
                  <a:srgbClr val="000000"/>
                </a:solidFill>
                <a:latin typeface="微軟正黑體" panose="020B0604030504040204" pitchFamily="34" charset="-120"/>
                <a:ea typeface="微軟正黑體" panose="020B0604030504040204" pitchFamily="34" charset="-120"/>
              </a:rPr>
              <a:t>package</a:t>
            </a:r>
            <a:endParaRPr lang="zh-TW" altLang="en-US" sz="1400" dirty="0">
              <a:solidFill>
                <a:srgbClr val="000000"/>
              </a:solidFill>
              <a:latin typeface="微軟正黑體" panose="020B0604030504040204" pitchFamily="34" charset="-120"/>
              <a:ea typeface="微軟正黑體" panose="020B0604030504040204" pitchFamily="34" charset="-120"/>
            </a:endParaRPr>
          </a:p>
          <a:p>
            <a:pPr algn="l" rtl="0">
              <a:spcBef>
                <a:spcPts val="600"/>
              </a:spcBef>
              <a:spcAft>
                <a:spcPts val="600"/>
              </a:spcAft>
            </a:pP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F7F22C04-6A9D-02C6-5162-58781A4C7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112"/>
            <a:ext cx="71913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39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pic>
        <p:nvPicPr>
          <p:cNvPr id="2050" name="Picture 2">
            <a:extLst>
              <a:ext uri="{FF2B5EF4-FFF2-40B4-BE49-F238E27FC236}">
                <a16:creationId xmlns:a16="http://schemas.microsoft.com/office/drawing/2014/main" id="{80F4FC72-4CCC-6620-1801-C98072A35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01" y="649660"/>
            <a:ext cx="7012305" cy="402050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B5E1A3BD-7DA0-E7CB-6DE2-DBC1F4706E08}"/>
              </a:ext>
            </a:extLst>
          </p:cNvPr>
          <p:cNvSpPr txBox="1"/>
          <p:nvPr/>
        </p:nvSpPr>
        <p:spPr>
          <a:xfrm>
            <a:off x="-7938" y="46531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29292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0" y="4965070"/>
            <a:ext cx="9151937" cy="1600438"/>
          </a:xfrm>
          <a:prstGeom prst="rect">
            <a:avLst/>
          </a:prstGeom>
          <a:noFill/>
        </p:spPr>
        <p:txBody>
          <a:bodyPr wrap="square">
            <a:spAutoFit/>
          </a:bodyPr>
          <a:lstStyle/>
          <a:p>
            <a:r>
              <a:rPr lang="en-US" altLang="zh-TW" sz="1400" dirty="0">
                <a:solidFill>
                  <a:srgbClr val="000000"/>
                </a:solidFill>
                <a:latin typeface="Microsoft JhengHei" panose="020B0604030504040204" pitchFamily="34" charset="-120"/>
                <a:ea typeface="Microsoft JhengHei" panose="020B0604030504040204" pitchFamily="34" charset="-120"/>
              </a:rPr>
              <a:t>5. </a:t>
            </a:r>
            <a:r>
              <a:rPr lang="zh-TW" altLang="en-US" sz="1400" dirty="0">
                <a:solidFill>
                  <a:srgbClr val="000000"/>
                </a:solidFill>
                <a:latin typeface="Microsoft JhengHei" panose="020B0604030504040204" pitchFamily="34" charset="-120"/>
                <a:ea typeface="Microsoft JhengHei" panose="020B0604030504040204" pitchFamily="34" charset="-120"/>
              </a:rPr>
              <a:t>設定</a:t>
            </a:r>
            <a:r>
              <a:rPr lang="en-US" altLang="zh-TW" sz="1400" dirty="0">
                <a:solidFill>
                  <a:srgbClr val="000000"/>
                </a:solidFill>
                <a:latin typeface="Microsoft JhengHei" panose="020B0604030504040204" pitchFamily="34" charset="-120"/>
                <a:ea typeface="Microsoft JhengHei" panose="020B0604030504040204" pitchFamily="34" charset="-120"/>
              </a:rPr>
              <a:t>com port, baud-rate</a:t>
            </a:r>
            <a:r>
              <a:rPr lang="zh-TW" altLang="en-US" sz="1400" dirty="0">
                <a:solidFill>
                  <a:srgbClr val="000000"/>
                </a:solidFill>
                <a:latin typeface="Microsoft JhengHei" panose="020B0604030504040204" pitchFamily="34" charset="-120"/>
                <a:ea typeface="Microsoft JhengHei" panose="020B0604030504040204" pitchFamily="34" charset="-120"/>
              </a:rPr>
              <a:t>以及開發板的參數</a:t>
            </a:r>
          </a:p>
          <a:p>
            <a:r>
              <a:rPr lang="zh-TW" altLang="en-US" sz="1400" dirty="0">
                <a:solidFill>
                  <a:srgbClr val="000000"/>
                </a:solidFill>
                <a:latin typeface="Microsoft JhengHei" panose="020B0604030504040204" pitchFamily="34" charset="-120"/>
                <a:ea typeface="Microsoft JhengHei" panose="020B0604030504040204" pitchFamily="34" charset="-120"/>
              </a:rPr>
              <a:t>開發板插上</a:t>
            </a:r>
            <a:r>
              <a:rPr lang="en-US" altLang="zh-TW" sz="1400" dirty="0">
                <a:solidFill>
                  <a:srgbClr val="000000"/>
                </a:solidFill>
                <a:latin typeface="Microsoft JhengHei" panose="020B0604030504040204" pitchFamily="34" charset="-120"/>
                <a:ea typeface="Microsoft JhengHei" panose="020B0604030504040204" pitchFamily="34" charset="-120"/>
              </a:rPr>
              <a:t>USB cable</a:t>
            </a:r>
            <a:r>
              <a:rPr lang="zh-TW" altLang="en-US" sz="1400" dirty="0">
                <a:solidFill>
                  <a:srgbClr val="000000"/>
                </a:solidFill>
                <a:latin typeface="Microsoft JhengHei" panose="020B0604030504040204" pitchFamily="34" charset="-120"/>
                <a:ea typeface="Microsoft JhengHei" panose="020B0604030504040204" pitchFamily="34" charset="-120"/>
              </a:rPr>
              <a:t>後，電腦端應該會自動幫你安裝驅動程式 ，若沒有，上網搜尋</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USB-to-UART </a:t>
            </a:r>
            <a:r>
              <a:rPr lang="zh-TW" altLang="en-US" sz="1400" dirty="0">
                <a:solidFill>
                  <a:srgbClr val="000000"/>
                </a:solidFill>
                <a:latin typeface="Microsoft JhengHei" panose="020B0604030504040204" pitchFamily="34" charset="-120"/>
                <a:ea typeface="Microsoft JhengHei" panose="020B0604030504040204" pitchFamily="34" charset="-120"/>
              </a:rPr>
              <a:t>驅動程式然後手動安裝即可。</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目前市面大都是</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a:t>
            </a:r>
            <a:r>
              <a:rPr lang="zh-TW" altLang="en-US" sz="1400" dirty="0">
                <a:solidFill>
                  <a:srgbClr val="000000"/>
                </a:solidFill>
                <a:latin typeface="Microsoft JhengHei" panose="020B0604030504040204" pitchFamily="34" charset="-120"/>
                <a:ea typeface="Microsoft JhengHei" panose="020B0604030504040204" pitchFamily="34" charset="-120"/>
              </a:rPr>
              <a:t>這兩顆</a:t>
            </a:r>
            <a:r>
              <a:rPr lang="en-US" altLang="zh-TW" sz="1400" dirty="0">
                <a:solidFill>
                  <a:srgbClr val="000000"/>
                </a:solidFill>
                <a:latin typeface="Microsoft JhengHei" panose="020B0604030504040204" pitchFamily="34" charset="-120"/>
                <a:ea typeface="Microsoft JhengHei" panose="020B0604030504040204" pitchFamily="34" charset="-120"/>
              </a:rPr>
              <a:t>USB-to-UART IC</a:t>
            </a:r>
          </a:p>
          <a:p>
            <a:r>
              <a:rPr lang="zh-TW" altLang="en-US" sz="1400" dirty="0">
                <a:solidFill>
                  <a:srgbClr val="000000"/>
                </a:solidFill>
                <a:latin typeface="Microsoft JhengHei" panose="020B0604030504040204" pitchFamily="34" charset="-120"/>
                <a:ea typeface="Microsoft JhengHei" panose="020B0604030504040204" pitchFamily="34" charset="-120"/>
              </a:rPr>
              <a:t>沒意外的話，你電腦</a:t>
            </a:r>
            <a:r>
              <a:rPr lang="en-US" altLang="zh-TW" sz="1400" dirty="0">
                <a:solidFill>
                  <a:srgbClr val="000000"/>
                </a:solidFill>
                <a:latin typeface="Microsoft JhengHei" panose="020B0604030504040204" pitchFamily="34" charset="-120"/>
                <a:ea typeface="Microsoft JhengHei" panose="020B0604030504040204" pitchFamily="34" charset="-120"/>
              </a:rPr>
              <a:t>com-port </a:t>
            </a:r>
            <a:r>
              <a:rPr lang="zh-TW" altLang="en-US" sz="1400" dirty="0">
                <a:solidFill>
                  <a:srgbClr val="000000"/>
                </a:solidFill>
                <a:latin typeface="Microsoft JhengHei" panose="020B0604030504040204" pitchFamily="34" charset="-120"/>
                <a:ea typeface="Microsoft JhengHei" panose="020B0604030504040204" pitchFamily="34" charset="-120"/>
              </a:rPr>
              <a:t>應該會多出一個，那就是和</a:t>
            </a:r>
            <a:r>
              <a:rPr lang="en-US" altLang="zh-TW" sz="1400" dirty="0">
                <a:solidFill>
                  <a:srgbClr val="000000"/>
                </a:solidFill>
                <a:latin typeface="Microsoft JhengHei" panose="020B0604030504040204" pitchFamily="34" charset="-120"/>
                <a:ea typeface="Microsoft JhengHei" panose="020B0604030504040204" pitchFamily="34" charset="-120"/>
              </a:rPr>
              <a:t>ESP8266</a:t>
            </a:r>
            <a:r>
              <a:rPr lang="zh-TW" altLang="en-US" sz="1400" dirty="0">
                <a:solidFill>
                  <a:srgbClr val="000000"/>
                </a:solidFill>
                <a:latin typeface="Microsoft JhengHei" panose="020B0604030504040204" pitchFamily="34" charset="-120"/>
                <a:ea typeface="Microsoft JhengHei" panose="020B0604030504040204" pitchFamily="34" charset="-120"/>
              </a:rPr>
              <a:t>溝通的</a:t>
            </a:r>
            <a:r>
              <a:rPr lang="en-US" altLang="zh-TW" sz="1400" dirty="0">
                <a:solidFill>
                  <a:srgbClr val="000000"/>
                </a:solidFill>
                <a:latin typeface="Microsoft JhengHei" panose="020B0604030504040204" pitchFamily="34" charset="-120"/>
                <a:ea typeface="Microsoft JhengHei" panose="020B0604030504040204" pitchFamily="34" charset="-120"/>
              </a:rPr>
              <a:t>com-port</a:t>
            </a:r>
            <a:r>
              <a:rPr lang="zh-TW" altLang="en-US" sz="1400" dirty="0">
                <a:solidFill>
                  <a:srgbClr val="000000"/>
                </a:solidFill>
                <a:latin typeface="Microsoft JhengHei" panose="020B0604030504040204" pitchFamily="34" charset="-120"/>
                <a:ea typeface="Microsoft JhengHei" panose="020B0604030504040204" pitchFamily="34" charset="-120"/>
              </a:rPr>
              <a:t>。</a:t>
            </a:r>
          </a:p>
          <a:p>
            <a:r>
              <a:rPr lang="zh-TW" altLang="en-US" sz="1400" dirty="0">
                <a:solidFill>
                  <a:srgbClr val="000000"/>
                </a:solidFill>
                <a:latin typeface="Microsoft JhengHei" panose="020B0604030504040204" pitchFamily="34" charset="-120"/>
                <a:ea typeface="Microsoft JhengHei" panose="020B0604030504040204" pitchFamily="34" charset="-120"/>
              </a:rPr>
              <a:t>接著，請檢查下圖紅框中參數是否與符合你的開發板。</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若不確定，也無仿，等下載有誤時，再回頭來改。</a:t>
            </a:r>
            <a:endParaRPr lang="en-US" altLang="zh-TW" sz="1400" dirty="0">
              <a:solidFill>
                <a:srgbClr val="000000"/>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3191F708-A982-7D41-93A0-34D4BF0CB85D}"/>
              </a:ext>
            </a:extLst>
          </p:cNvPr>
          <p:cNvPicPr>
            <a:picLocks noChangeAspect="1"/>
          </p:cNvPicPr>
          <p:nvPr/>
        </p:nvPicPr>
        <p:blipFill>
          <a:blip r:embed="rId2"/>
          <a:stretch>
            <a:fillRect/>
          </a:stretch>
        </p:blipFill>
        <p:spPr>
          <a:xfrm>
            <a:off x="1907704" y="634752"/>
            <a:ext cx="4594860" cy="4316254"/>
          </a:xfrm>
          <a:prstGeom prst="rect">
            <a:avLst/>
          </a:prstGeom>
        </p:spPr>
      </p:pic>
    </p:spTree>
    <p:extLst>
      <p:ext uri="{BB962C8B-B14F-4D97-AF65-F5344CB8AC3E}">
        <p14:creationId xmlns:p14="http://schemas.microsoft.com/office/powerpoint/2010/main" val="3080918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7938" y="51287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678C684C-E5C2-83D3-5D6B-FD8850C78C73}"/>
              </a:ext>
            </a:extLst>
          </p:cNvPr>
          <p:cNvSpPr txBox="1"/>
          <p:nvPr/>
        </p:nvSpPr>
        <p:spPr>
          <a:xfrm>
            <a:off x="323528" y="1415266"/>
            <a:ext cx="7992888" cy="2308324"/>
          </a:xfrm>
          <a:prstGeom prst="rect">
            <a:avLst/>
          </a:prstGeom>
          <a:noFill/>
        </p:spPr>
        <p:txBody>
          <a:bodyPr wrap="square">
            <a:spAutoFit/>
          </a:bodyPr>
          <a:lstStyle/>
          <a:p>
            <a:r>
              <a:rPr lang="en-US" altLang="zh-TW" dirty="0"/>
              <a:t>Step II: </a:t>
            </a:r>
            <a:r>
              <a:rPr lang="zh-TW" altLang="en-US" dirty="0"/>
              <a:t>設定</a:t>
            </a:r>
            <a:r>
              <a:rPr lang="en-US" altLang="zh-TW" dirty="0"/>
              <a:t>com port, baud-rate</a:t>
            </a:r>
            <a:r>
              <a:rPr lang="zh-TW" altLang="en-US" dirty="0"/>
              <a:t>以及開發板的參數</a:t>
            </a:r>
          </a:p>
          <a:p>
            <a:r>
              <a:rPr lang="zh-TW" altLang="en-US" dirty="0"/>
              <a:t>開發板插上</a:t>
            </a:r>
            <a:r>
              <a:rPr lang="en-US" altLang="zh-TW" dirty="0"/>
              <a:t>USB cable</a:t>
            </a:r>
            <a:r>
              <a:rPr lang="zh-TW" altLang="en-US" dirty="0"/>
              <a:t>後，電腦端應該會自動幫你安裝驅動程式 ，若沒有，上網搜尋</a:t>
            </a:r>
            <a:r>
              <a:rPr lang="en-US" altLang="zh-TW" dirty="0"/>
              <a:t>CP2102 </a:t>
            </a:r>
            <a:r>
              <a:rPr lang="zh-TW" altLang="en-US" dirty="0"/>
              <a:t>或 </a:t>
            </a:r>
            <a:r>
              <a:rPr lang="en-US" altLang="zh-TW" dirty="0"/>
              <a:t>CH340 USB-to-UART </a:t>
            </a:r>
            <a:r>
              <a:rPr lang="zh-TW" altLang="en-US" dirty="0"/>
              <a:t>驅動程式然後手動安裝即可。</a:t>
            </a:r>
          </a:p>
          <a:p>
            <a:r>
              <a:rPr lang="en-US" altLang="zh-TW" dirty="0"/>
              <a:t>PS: </a:t>
            </a:r>
            <a:r>
              <a:rPr lang="zh-TW" altLang="en-US" dirty="0"/>
              <a:t>目前市面大都是</a:t>
            </a:r>
            <a:r>
              <a:rPr lang="en-US" altLang="zh-TW" dirty="0"/>
              <a:t>CP2102 </a:t>
            </a:r>
            <a:r>
              <a:rPr lang="zh-TW" altLang="en-US" dirty="0"/>
              <a:t>或 </a:t>
            </a:r>
            <a:r>
              <a:rPr lang="en-US" altLang="zh-TW" dirty="0"/>
              <a:t>CH340 </a:t>
            </a:r>
            <a:r>
              <a:rPr lang="zh-TW" altLang="en-US" dirty="0"/>
              <a:t>這兩顆</a:t>
            </a:r>
            <a:r>
              <a:rPr lang="en-US" altLang="zh-TW" dirty="0"/>
              <a:t>USB-to-UART IC</a:t>
            </a:r>
          </a:p>
          <a:p>
            <a:r>
              <a:rPr lang="zh-TW" altLang="en-US" dirty="0"/>
              <a:t>沒意外的話，你電腦</a:t>
            </a:r>
            <a:r>
              <a:rPr lang="en-US" altLang="zh-TW" dirty="0"/>
              <a:t>com-port </a:t>
            </a:r>
            <a:r>
              <a:rPr lang="zh-TW" altLang="en-US" dirty="0"/>
              <a:t>應該會多出一個，那就是和</a:t>
            </a:r>
            <a:r>
              <a:rPr lang="en-US" altLang="zh-TW" dirty="0"/>
              <a:t>ESP8266</a:t>
            </a:r>
            <a:r>
              <a:rPr lang="zh-TW" altLang="en-US" dirty="0"/>
              <a:t>溝通的</a:t>
            </a:r>
            <a:r>
              <a:rPr lang="en-US" altLang="zh-TW" dirty="0"/>
              <a:t>com-port</a:t>
            </a:r>
            <a:r>
              <a:rPr lang="zh-TW" altLang="en-US" dirty="0"/>
              <a:t>。</a:t>
            </a:r>
          </a:p>
          <a:p>
            <a:r>
              <a:rPr lang="zh-TW" altLang="en-US" dirty="0"/>
              <a:t>接著，請檢查下圖紅框中參數是否與符合你的開發板。</a:t>
            </a:r>
          </a:p>
          <a:p>
            <a:r>
              <a:rPr lang="en-US" altLang="zh-TW" dirty="0"/>
              <a:t>PS: </a:t>
            </a:r>
            <a:r>
              <a:rPr lang="zh-TW" altLang="en-US" dirty="0"/>
              <a:t>若不確定，也無仿，等下載有誤時，再回頭來改。</a:t>
            </a:r>
          </a:p>
        </p:txBody>
      </p:sp>
    </p:spTree>
    <p:extLst>
      <p:ext uri="{BB962C8B-B14F-4D97-AF65-F5344CB8AC3E}">
        <p14:creationId xmlns:p14="http://schemas.microsoft.com/office/powerpoint/2010/main" val="10746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9993042-A9CE-5C8E-D864-A05A445F15FE}"/>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sp>
        <p:nvSpPr>
          <p:cNvPr id="7" name="文字方塊 6">
            <a:extLst>
              <a:ext uri="{FF2B5EF4-FFF2-40B4-BE49-F238E27FC236}">
                <a16:creationId xmlns:a16="http://schemas.microsoft.com/office/drawing/2014/main" id="{B17E2D60-97B7-6111-71CD-A4617C3E3082}"/>
              </a:ext>
            </a:extLst>
          </p:cNvPr>
          <p:cNvSpPr txBox="1"/>
          <p:nvPr/>
        </p:nvSpPr>
        <p:spPr>
          <a:xfrm>
            <a:off x="683568" y="1412776"/>
            <a:ext cx="8088973" cy="1800493"/>
          </a:xfrm>
          <a:prstGeom prst="rect">
            <a:avLst/>
          </a:prstGeom>
          <a:noFill/>
        </p:spPr>
        <p:txBody>
          <a:bodyPr wrap="square">
            <a:spAutoFit/>
          </a:bodyPr>
          <a:lstStyle/>
          <a:p>
            <a:r>
              <a:rPr lang="zh-TW" altLang="en-US" dirty="0"/>
              <a:t>問題</a:t>
            </a:r>
            <a:r>
              <a:rPr lang="en-US" altLang="zh-TW" dirty="0"/>
              <a:t>: Error Code: 1406. Data too long for column – MySQL</a:t>
            </a:r>
          </a:p>
          <a:p>
            <a:endParaRPr lang="en-US" altLang="zh-TW" dirty="0"/>
          </a:p>
          <a:p>
            <a:r>
              <a:rPr lang="en-US" altLang="zh-TW" dirty="0"/>
              <a:t>Ans:</a:t>
            </a:r>
          </a:p>
          <a:p>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endParaRPr lang="en-US" altLang="zh-TW" dirty="0"/>
          </a:p>
          <a:p>
            <a:r>
              <a:rPr lang="en-US" altLang="zh-TW" dirty="0">
                <a:solidFill>
                  <a:srgbClr val="FF0000"/>
                </a:solidFill>
              </a:rPr>
              <a:t> SET @@global.sql_mode= '';</a:t>
            </a:r>
            <a:endParaRPr lang="zh-TW" altLang="en-US" dirty="0">
              <a:solidFill>
                <a:srgbClr val="FF0000"/>
              </a:solidFill>
            </a:endParaRPr>
          </a:p>
        </p:txBody>
      </p:sp>
    </p:spTree>
    <p:extLst>
      <p:ext uri="{BB962C8B-B14F-4D97-AF65-F5344CB8AC3E}">
        <p14:creationId xmlns:p14="http://schemas.microsoft.com/office/powerpoint/2010/main" val="19504681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07504" y="1340768"/>
            <a:ext cx="9144000" cy="3539430"/>
          </a:xfrm>
          <a:prstGeom prst="rect">
            <a:avLst/>
          </a:prstGeom>
          <a:noFill/>
        </p:spPr>
        <p:txBody>
          <a:bodyPr wrap="square">
            <a:spAutoFit/>
          </a:bodyPr>
          <a:lstStyle/>
          <a:p>
            <a:r>
              <a:rPr lang="en-US" altLang="zh-TW" sz="1600" dirty="0" err="1">
                <a:latin typeface="微軟正黑體" panose="020B0604030504040204" pitchFamily="34" charset="-120"/>
                <a:ea typeface="微軟正黑體" panose="020B0604030504040204" pitchFamily="34" charset="-120"/>
              </a:rPr>
              <a:t>os.path.isdir</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描述的是一個目錄（不包括檔名）時才會返回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path1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pycv-learnin</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os.path.isfile</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描述的是一個文件所屬位址（包括檔名）時才會返回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path2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os.path.exists</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當</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描述一個目錄或文件所屬地址，都會返回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
</a:t>
            </a:r>
            <a:r>
              <a:rPr lang="zh-TW" altLang="en-US" sz="1600" dirty="0">
                <a:latin typeface="微軟正黑體" panose="020B0604030504040204" pitchFamily="34" charset="-120"/>
                <a:ea typeface="微軟正黑體" panose="020B0604030504040204" pitchFamily="34" charset="-120"/>
              </a:rPr>
              <a:t>或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a:t>
            </a:r>
            <a:r>
              <a:rPr lang="en-US" altLang="zh-TW" sz="1600" dirty="0">
                <a:latin typeface="微軟正黑體" panose="020B0604030504040204" pitchFamily="34" charset="-120"/>
                <a:ea typeface="微軟正黑體" panose="020B0604030504040204" pitchFamily="34" charset="-120"/>
              </a:rPr>
              <a:t>-learning
</a:t>
            </a:r>
            <a:r>
              <a:rPr lang="zh-TW" altLang="en-US" sz="1600" dirty="0">
                <a:latin typeface="微軟正黑體" panose="020B0604030504040204" pitchFamily="34" charset="-120"/>
                <a:ea typeface="微軟正黑體" panose="020B0604030504040204" pitchFamily="34" charset="-120"/>
              </a:rPr>
              <a:t>都是返回</a:t>
            </a:r>
            <a:r>
              <a:rPr lang="en-US" altLang="zh-TW" sz="1600" dirty="0">
                <a:latin typeface="微軟正黑體" panose="020B0604030504040204" pitchFamily="34" charset="-120"/>
                <a:ea typeface="微軟正黑體" panose="020B0604030504040204" pitchFamily="34" charset="-120"/>
              </a:rPr>
              <a:t>true!!!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140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9819" y="607323"/>
            <a:ext cx="9144000" cy="6494085"/>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import time</a:t>
            </a:r>
          </a:p>
          <a:p>
            <a:r>
              <a:rPr lang="en-US" altLang="zh-TW" sz="1600" dirty="0">
                <a:highlight>
                  <a:srgbClr val="FFFF00"/>
                </a:highlight>
                <a:latin typeface="微軟正黑體" panose="020B0604030504040204" pitchFamily="34" charset="-120"/>
                <a:ea typeface="微軟正黑體" panose="020B0604030504040204" pitchFamily="34" charset="-120"/>
              </a:rPr>
              <a:t>import </a:t>
            </a:r>
            <a:r>
              <a:rPr lang="en-US" altLang="zh-TW" sz="1600" dirty="0" err="1">
                <a:highlight>
                  <a:srgbClr val="FFFF00"/>
                </a:highlight>
                <a:latin typeface="微軟正黑體" panose="020B0604030504040204" pitchFamily="34" charset="-120"/>
                <a:ea typeface="微軟正黑體" panose="020B0604030504040204" pitchFamily="34" charset="-120"/>
              </a:rPr>
              <a:t>ctypes</a:t>
            </a:r>
            <a:endParaRPr lang="en-US" altLang="zh-TW" sz="1600" dirty="0">
              <a:highlight>
                <a:srgbClr val="FFFF00"/>
              </a:highlight>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 = ctypes.windll.User32</a:t>
            </a:r>
          </a:p>
          <a:p>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 user32.OpenDesktopA</a:t>
            </a:r>
          </a:p>
          <a:p>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 user32.SwitchDesktop</a:t>
            </a:r>
          </a:p>
          <a:p>
            <a:r>
              <a:rPr lang="en-US" altLang="zh-TW" sz="1600" dirty="0">
                <a:latin typeface="微軟正黑體" panose="020B0604030504040204" pitchFamily="34" charset="-120"/>
                <a:ea typeface="微軟正黑體" panose="020B0604030504040204" pitchFamily="34" charset="-120"/>
              </a:rPr>
              <a:t>DESKTOP_SWITCHDESKTOP = 0x0100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user32.LockWorkStation ()</a:t>
            </a:r>
          </a:p>
          <a:p>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Slight pause to overcome what appears to</a:t>
            </a:r>
          </a:p>
          <a:p>
            <a:r>
              <a:rPr lang="en-US" altLang="zh-TW" sz="1400" dirty="0">
                <a:latin typeface="微軟正黑體" panose="020B0604030504040204" pitchFamily="34" charset="-120"/>
                <a:ea typeface="微軟正黑體" panose="020B0604030504040204" pitchFamily="34" charset="-120"/>
              </a:rPr>
              <a:t># be a grace period during which a switch</a:t>
            </a:r>
          </a:p>
          <a:p>
            <a:r>
              <a:rPr lang="en-US" altLang="zh-TW" sz="1400" dirty="0">
                <a:latin typeface="微軟正黑體" panose="020B0604030504040204" pitchFamily="34" charset="-120"/>
                <a:ea typeface="微軟正黑體" panose="020B0604030504040204" pitchFamily="34" charset="-120"/>
              </a:rPr>
              <a:t># *will* succeed.</a:t>
            </a:r>
          </a:p>
          <a:p>
            <a:r>
              <a:rPr lang="en-US" altLang="zh-TW" sz="1400" dirty="0">
                <a:latin typeface="微軟正黑體" panose="020B0604030504040204" pitchFamily="34" charset="-120"/>
                <a:ea typeface="微軟正黑體" panose="020B0604030504040204" pitchFamily="34" charset="-120"/>
              </a:rPr>
              <a:t>#</a:t>
            </a:r>
          </a:p>
          <a:p>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(1.0)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while 1:</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("default", 0, False, DESKTOP_SWITCHDESKTOP)</a:t>
            </a:r>
          </a:p>
          <a:p>
            <a:r>
              <a:rPr lang="en-US" altLang="zh-TW" sz="1600" dirty="0">
                <a:latin typeface="微軟正黑體" panose="020B0604030504040204" pitchFamily="34" charset="-120"/>
                <a:ea typeface="微軟正黑體" panose="020B0604030504040204" pitchFamily="34" charset="-120"/>
              </a:rPr>
              <a:t>  result = </a:t>
            </a:r>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if result:</a:t>
            </a:r>
          </a:p>
          <a:p>
            <a:r>
              <a:rPr lang="en-US" altLang="zh-TW" sz="1600" dirty="0">
                <a:latin typeface="微軟正黑體" panose="020B0604030504040204" pitchFamily="34" charset="-120"/>
                <a:ea typeface="微軟正黑體" panose="020B0604030504040204" pitchFamily="34" charset="-120"/>
              </a:rPr>
              <a:t>    print "Unlocked"</a:t>
            </a:r>
          </a:p>
          <a:p>
            <a:r>
              <a:rPr lang="en-US" altLang="zh-TW" sz="1600" dirty="0">
                <a:latin typeface="微軟正黑體" panose="020B0604030504040204" pitchFamily="34" charset="-120"/>
                <a:ea typeface="微軟正黑體" panose="020B0604030504040204" pitchFamily="34" charset="-120"/>
              </a:rPr>
              <a:t>    break</a:t>
            </a:r>
          </a:p>
          <a:p>
            <a:r>
              <a:rPr lang="en-US" altLang="zh-TW" sz="1600" dirty="0">
                <a:latin typeface="微軟正黑體" panose="020B0604030504040204" pitchFamily="34" charset="-120"/>
                <a:ea typeface="微軟正黑體" panose="020B0604030504040204" pitchFamily="34" charset="-120"/>
              </a:rPr>
              <a:t>  else:</a:t>
            </a:r>
          </a:p>
          <a:p>
            <a:r>
              <a:rPr lang="en-US" altLang="zh-TW" sz="1600" dirty="0">
                <a:latin typeface="微軟正黑體" panose="020B0604030504040204" pitchFamily="34" charset="-120"/>
                <a:ea typeface="微軟正黑體" panose="020B0604030504040204" pitchFamily="34" charset="-120"/>
              </a:rPr>
              <a:t>    print </a:t>
            </a:r>
            <a:r>
              <a:rPr lang="en-US" altLang="zh-TW" sz="1600" dirty="0" err="1">
                <a:latin typeface="微軟正黑體" panose="020B0604030504040204" pitchFamily="34" charset="-120"/>
                <a:ea typeface="微軟正黑體" panose="020B0604030504040204" pitchFamily="34" charset="-120"/>
              </a:rPr>
              <a:t>time.asctime</a:t>
            </a:r>
            <a:r>
              <a:rPr lang="en-US" altLang="zh-TW" sz="1600" dirty="0">
                <a:latin typeface="微軟正黑體" panose="020B0604030504040204" pitchFamily="34" charset="-120"/>
                <a:ea typeface="微軟正黑體" panose="020B0604030504040204" pitchFamily="34" charset="-120"/>
              </a:rPr>
              <a:t> (), "still locked"</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(2)
</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AFA1864-1297-D44F-EB62-7C5F997591CF}"/>
              </a:ext>
            </a:extLst>
          </p:cNvPr>
          <p:cNvSpPr txBox="1"/>
          <p:nvPr/>
        </p:nvSpPr>
        <p:spPr>
          <a:xfrm>
            <a:off x="0" y="-113109"/>
            <a:ext cx="9144000" cy="923330"/>
          </a:xfrm>
          <a:prstGeom prst="rect">
            <a:avLst/>
          </a:prstGeom>
          <a:noFill/>
        </p:spPr>
        <p:txBody>
          <a:bodyPr wrap="square">
            <a:spAutoFit/>
          </a:bodyPr>
          <a:lstStyle/>
          <a:p>
            <a:r>
              <a:rPr lang="en-US" altLang="zh-TW" dirty="0"/>
              <a:t>                                         </a:t>
            </a:r>
            <a:r>
              <a:rPr lang="en-US" altLang="zh-TW" dirty="0">
                <a:solidFill>
                  <a:srgbClr val="FF0000"/>
                </a:solidFill>
              </a:rPr>
              <a:t>Detect when computer is unlocked Windows  </a:t>
            </a:r>
          </a:p>
          <a:p>
            <a:r>
              <a:rPr lang="zh-TW" altLang="en-US" dirty="0">
                <a:solidFill>
                  <a:srgbClr val="0070C0"/>
                </a:solidFill>
              </a:rPr>
              <a:t>參考</a:t>
            </a:r>
            <a:r>
              <a:rPr lang="en-US" altLang="zh-TW" dirty="0">
                <a:solidFill>
                  <a:srgbClr val="0070C0"/>
                </a:solidFill>
              </a:rPr>
              <a:t>: </a:t>
            </a:r>
            <a:r>
              <a:rPr lang="en-US" altLang="zh-TW" dirty="0">
                <a:solidFill>
                  <a:srgbClr val="0070C0"/>
                </a:solidFill>
                <a:hlinkClick r:id="rId2"/>
              </a:rPr>
              <a:t>https://medium.com/codex/auto-locking-pc-when-youre-away-with-python-e184fe2b4bd5</a:t>
            </a:r>
            <a:endParaRPr lang="en-US" altLang="zh-TW" dirty="0">
              <a:solidFill>
                <a:srgbClr val="0070C0"/>
              </a:solidFill>
            </a:endParaRPr>
          </a:p>
          <a:p>
            <a:endParaRPr lang="zh-TW" altLang="en-US" dirty="0">
              <a:solidFill>
                <a:srgbClr val="0070C0"/>
              </a:solidFill>
            </a:endParaRPr>
          </a:p>
        </p:txBody>
      </p:sp>
    </p:spTree>
    <p:extLst>
      <p:ext uri="{BB962C8B-B14F-4D97-AF65-F5344CB8AC3E}">
        <p14:creationId xmlns:p14="http://schemas.microsoft.com/office/powerpoint/2010/main" val="1779333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1D0267C0-F603-31D5-BE44-3D376F26FAC4}"/>
              </a:ext>
            </a:extLst>
          </p:cNvPr>
          <p:cNvSpPr txBox="1"/>
          <p:nvPr/>
        </p:nvSpPr>
        <p:spPr>
          <a:xfrm>
            <a:off x="251520" y="1268760"/>
            <a:ext cx="8892480" cy="1754326"/>
          </a:xfrm>
          <a:prstGeom prst="rect">
            <a:avLst/>
          </a:prstGeom>
          <a:noFill/>
        </p:spPr>
        <p:txBody>
          <a:bodyPr wrap="square">
            <a:spAutoFit/>
          </a:bodyPr>
          <a:lstStyle/>
          <a:p>
            <a:r>
              <a:rPr lang="zh-TW" altLang="en-US" dirty="0">
                <a:latin typeface="Poiret One" panose="020B0604020202020204" pitchFamily="2" charset="0"/>
              </a:rPr>
              <a:t>＊</a:t>
            </a:r>
            <a:r>
              <a:rPr lang="en-US" altLang="zh-TW" dirty="0"/>
              <a:t>How do I subscribe to all topics of a MQTT broker</a:t>
            </a:r>
          </a:p>
          <a:p>
            <a:r>
              <a:rPr lang="en-US" altLang="zh-TW" dirty="0"/>
              <a:t>     </a:t>
            </a:r>
            <a:r>
              <a:rPr lang="en-US" altLang="zh-TW" dirty="0" err="1">
                <a:solidFill>
                  <a:srgbClr val="DD1144"/>
                </a:solidFill>
                <a:latin typeface="Monaco"/>
              </a:rPr>
              <a:t>mosquitto_sub</a:t>
            </a:r>
            <a:r>
              <a:rPr lang="en-US" altLang="zh-TW" dirty="0">
                <a:solidFill>
                  <a:srgbClr val="DD1144"/>
                </a:solidFill>
                <a:latin typeface="Monaco"/>
              </a:rPr>
              <a:t> -v -h </a:t>
            </a:r>
            <a:r>
              <a:rPr lang="en-US" altLang="zh-TW" dirty="0" err="1">
                <a:solidFill>
                  <a:srgbClr val="DD1144"/>
                </a:solidFill>
                <a:latin typeface="Monaco"/>
              </a:rPr>
              <a:t>broker_ip</a:t>
            </a:r>
            <a:r>
              <a:rPr lang="en-US" altLang="zh-TW" dirty="0">
                <a:solidFill>
                  <a:srgbClr val="DD1144"/>
                </a:solidFill>
                <a:latin typeface="Monaco"/>
              </a:rPr>
              <a:t> -p 1883 -t ‘#’</a:t>
            </a:r>
          </a:p>
          <a:p>
            <a:endParaRPr lang="en-US" altLang="zh-TW" dirty="0"/>
          </a:p>
          <a:p>
            <a:r>
              <a:rPr lang="zh-TW" altLang="en-US" dirty="0">
                <a:latin typeface="Poiret One" panose="020B0604020202020204" pitchFamily="2" charset="0"/>
              </a:rPr>
              <a:t>＊</a:t>
            </a:r>
            <a:r>
              <a:rPr lang="zh-TW" altLang="en-US" dirty="0"/>
              <a:t>使用自定義的配置檔案執行</a:t>
            </a:r>
            <a:r>
              <a:rPr lang="en-US" altLang="zh-TW" dirty="0"/>
              <a:t>mosquito</a:t>
            </a:r>
          </a:p>
          <a:p>
            <a:r>
              <a:rPr lang="zh-TW" altLang="en-US" b="0" i="0" dirty="0">
                <a:solidFill>
                  <a:srgbClr val="DD1144"/>
                </a:solidFill>
                <a:effectLst/>
                <a:latin typeface="Monaco"/>
              </a:rPr>
              <a:t>      </a:t>
            </a:r>
            <a:r>
              <a:rPr lang="pt-BR" altLang="zh-TW" b="0" i="0" dirty="0">
                <a:solidFill>
                  <a:srgbClr val="DD1144"/>
                </a:solidFill>
                <a:effectLst/>
                <a:latin typeface="Monaco"/>
              </a:rPr>
              <a:t>mosquitto -c /etc/mosquitto/mosquitto.conf –d</a:t>
            </a:r>
          </a:p>
          <a:p>
            <a:endParaRPr lang="zh-TW" altLang="en-US" dirty="0"/>
          </a:p>
        </p:txBody>
      </p:sp>
    </p:spTree>
    <p:extLst>
      <p:ext uri="{BB962C8B-B14F-4D97-AF65-F5344CB8AC3E}">
        <p14:creationId xmlns:p14="http://schemas.microsoft.com/office/powerpoint/2010/main" val="18680249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7" name="文字方塊 6">
            <a:extLst>
              <a:ext uri="{FF2B5EF4-FFF2-40B4-BE49-F238E27FC236}">
                <a16:creationId xmlns:a16="http://schemas.microsoft.com/office/drawing/2014/main" id="{ACF98699-5268-09CC-272B-0431E82ADDC9}"/>
              </a:ext>
            </a:extLst>
          </p:cNvPr>
          <p:cNvSpPr txBox="1"/>
          <p:nvPr/>
        </p:nvSpPr>
        <p:spPr>
          <a:xfrm>
            <a:off x="0" y="605001"/>
            <a:ext cx="9144000" cy="5355312"/>
          </a:xfrm>
          <a:prstGeom prst="rect">
            <a:avLst/>
          </a:prstGeom>
          <a:noFill/>
        </p:spPr>
        <p:txBody>
          <a:bodyPr wrap="square">
            <a:spAutoFit/>
          </a:bodyPr>
          <a:lstStyle/>
          <a:p>
            <a:r>
              <a:rPr lang="en-US" altLang="zh-TW" dirty="0">
                <a:solidFill>
                  <a:srgbClr val="FF0000"/>
                </a:solidFill>
              </a:rPr>
              <a:t>from flask import request</a:t>
            </a:r>
          </a:p>
          <a:p>
            <a:endParaRPr lang="en-US" altLang="zh-TW" sz="1000" dirty="0"/>
          </a:p>
          <a:p>
            <a:r>
              <a:rPr lang="en-US" altLang="zh-TW" dirty="0" err="1"/>
              <a:t>request.data</a:t>
            </a:r>
            <a:r>
              <a:rPr lang="en-US" altLang="zh-TW" dirty="0"/>
              <a:t> Contains the incoming request data as string in case it came with a </a:t>
            </a:r>
            <a:r>
              <a:rPr lang="en-US" altLang="zh-TW" dirty="0" err="1"/>
              <a:t>mimetype</a:t>
            </a:r>
            <a:r>
              <a:rPr lang="en-US" altLang="zh-TW" dirty="0"/>
              <a:t> Flask does not handle.</a:t>
            </a:r>
          </a:p>
          <a:p>
            <a:endParaRPr lang="en-US" altLang="zh-TW" dirty="0"/>
          </a:p>
          <a:p>
            <a:r>
              <a:rPr lang="en-US" altLang="zh-TW" dirty="0" err="1"/>
              <a:t>request.args</a:t>
            </a:r>
            <a:r>
              <a:rPr lang="en-US" altLang="zh-TW" dirty="0"/>
              <a:t>: the key/value pairs in the URL query string</a:t>
            </a:r>
          </a:p>
          <a:p>
            <a:r>
              <a:rPr lang="en-US" altLang="zh-TW" dirty="0" err="1"/>
              <a:t>request.form</a:t>
            </a:r>
            <a:r>
              <a:rPr lang="en-US" altLang="zh-TW" dirty="0"/>
              <a:t>: the key/value pairs in the body, from a HTML post form, or JavaScript request that isn't JSON encoded</a:t>
            </a:r>
          </a:p>
          <a:p>
            <a:r>
              <a:rPr lang="en-US" altLang="zh-TW" dirty="0" err="1"/>
              <a:t>request.files</a:t>
            </a:r>
            <a:r>
              <a:rPr lang="en-US" altLang="zh-TW" dirty="0"/>
              <a:t>: the files in the body, which Flask keeps separate from form. HTML forms must use </a:t>
            </a:r>
            <a:r>
              <a:rPr lang="en-US" altLang="zh-TW" dirty="0" err="1"/>
              <a:t>enctype</a:t>
            </a:r>
            <a:r>
              <a:rPr lang="en-US" altLang="zh-TW" dirty="0"/>
              <a:t>=multipart/form-data or files will not be uploaded.</a:t>
            </a:r>
          </a:p>
          <a:p>
            <a:r>
              <a:rPr lang="en-US" altLang="zh-TW" dirty="0" err="1"/>
              <a:t>request.values</a:t>
            </a:r>
            <a:r>
              <a:rPr lang="en-US" altLang="zh-TW" dirty="0"/>
              <a:t>: combined </a:t>
            </a:r>
            <a:r>
              <a:rPr lang="en-US" altLang="zh-TW" dirty="0" err="1"/>
              <a:t>args</a:t>
            </a:r>
            <a:r>
              <a:rPr lang="en-US" altLang="zh-TW" dirty="0"/>
              <a:t> and form, preferring </a:t>
            </a:r>
            <a:r>
              <a:rPr lang="en-US" altLang="zh-TW" dirty="0" err="1"/>
              <a:t>args</a:t>
            </a:r>
            <a:r>
              <a:rPr lang="en-US" altLang="zh-TW" dirty="0"/>
              <a:t> if keys overlap</a:t>
            </a:r>
          </a:p>
          <a:p>
            <a:r>
              <a:rPr lang="en-US" altLang="zh-TW" dirty="0" err="1"/>
              <a:t>request.json</a:t>
            </a:r>
            <a:r>
              <a:rPr lang="en-US" altLang="zh-TW" dirty="0"/>
              <a:t>: parsed JSON data. The request must have the application/</a:t>
            </a:r>
            <a:r>
              <a:rPr lang="en-US" altLang="zh-TW" dirty="0" err="1"/>
              <a:t>json</a:t>
            </a:r>
            <a:r>
              <a:rPr lang="en-US" altLang="zh-TW" dirty="0"/>
              <a:t> content type, or use </a:t>
            </a:r>
            <a:r>
              <a:rPr lang="en-US" altLang="zh-TW" dirty="0" err="1">
                <a:solidFill>
                  <a:srgbClr val="FF0000"/>
                </a:solidFill>
              </a:rPr>
              <a:t>request.get_json</a:t>
            </a:r>
            <a:r>
              <a:rPr lang="en-US" altLang="zh-TW" dirty="0"/>
              <a:t>(force=True) to ignore the content type.</a:t>
            </a:r>
          </a:p>
          <a:p>
            <a:r>
              <a:rPr lang="en-US" altLang="zh-TW" dirty="0"/>
              <a:t>All of these are </a:t>
            </a:r>
            <a:r>
              <a:rPr lang="en-US" altLang="zh-TW" dirty="0" err="1"/>
              <a:t>MultiDict</a:t>
            </a:r>
            <a:r>
              <a:rPr lang="en-US" altLang="zh-TW" dirty="0"/>
              <a:t> instances (except for </a:t>
            </a:r>
            <a:r>
              <a:rPr lang="en-US" altLang="zh-TW" dirty="0" err="1"/>
              <a:t>json</a:t>
            </a:r>
            <a:r>
              <a:rPr lang="en-US" altLang="zh-TW" dirty="0"/>
              <a:t>). You can access values using:</a:t>
            </a:r>
          </a:p>
          <a:p>
            <a:endParaRPr lang="en-US" altLang="zh-TW" dirty="0"/>
          </a:p>
          <a:p>
            <a:r>
              <a:rPr lang="en-US" altLang="zh-TW" dirty="0" err="1"/>
              <a:t>request.form</a:t>
            </a:r>
            <a:r>
              <a:rPr lang="en-US" altLang="zh-TW" dirty="0"/>
              <a:t>['name']: use indexing if you know the key exists</a:t>
            </a:r>
          </a:p>
          <a:p>
            <a:r>
              <a:rPr lang="en-US" altLang="zh-TW" dirty="0" err="1"/>
              <a:t>request.form.get</a:t>
            </a:r>
            <a:r>
              <a:rPr lang="en-US" altLang="zh-TW" dirty="0"/>
              <a:t>('name'): use get if the key might not exist</a:t>
            </a:r>
          </a:p>
          <a:p>
            <a:r>
              <a:rPr lang="en-US" altLang="zh-TW" dirty="0" err="1"/>
              <a:t>request.form.getlist</a:t>
            </a:r>
            <a:r>
              <a:rPr lang="en-US" altLang="zh-TW" dirty="0"/>
              <a:t>('name'): use </a:t>
            </a:r>
            <a:r>
              <a:rPr lang="en-US" altLang="zh-TW" dirty="0" err="1"/>
              <a:t>getlist</a:t>
            </a:r>
            <a:r>
              <a:rPr lang="en-US" altLang="zh-TW" dirty="0"/>
              <a:t> if the key is sent multiple times and you want a list of values. get only returns the first value.</a:t>
            </a:r>
            <a:endParaRPr lang="zh-TW" altLang="en-US" dirty="0"/>
          </a:p>
        </p:txBody>
      </p:sp>
      <p:sp>
        <p:nvSpPr>
          <p:cNvPr id="9" name="文字方塊 8">
            <a:extLst>
              <a:ext uri="{FF2B5EF4-FFF2-40B4-BE49-F238E27FC236}">
                <a16:creationId xmlns:a16="http://schemas.microsoft.com/office/drawing/2014/main" id="{C99DF6AB-ADC3-3773-8A36-E12EBD354468}"/>
              </a:ext>
            </a:extLst>
          </p:cNvPr>
          <p:cNvSpPr txBox="1"/>
          <p:nvPr/>
        </p:nvSpPr>
        <p:spPr>
          <a:xfrm>
            <a:off x="0" y="5661248"/>
            <a:ext cx="9144000" cy="923330"/>
          </a:xfrm>
          <a:prstGeom prst="rect">
            <a:avLst/>
          </a:prstGeom>
          <a:noFill/>
        </p:spPr>
        <p:txBody>
          <a:bodyPr wrap="square">
            <a:spAutoFit/>
          </a:bodyPr>
          <a:lstStyle/>
          <a:p>
            <a:r>
              <a:rPr lang="zh-TW" altLang="en-US" dirty="0">
                <a:solidFill>
                  <a:srgbClr val="FF0000"/>
                </a:solidFill>
              </a:rPr>
              <a:t>參考</a:t>
            </a:r>
            <a:r>
              <a:rPr lang="en-US" altLang="zh-TW" dirty="0">
                <a:solidFill>
                  <a:srgbClr val="FF0000"/>
                </a:solidFill>
              </a:rPr>
              <a:t>:</a:t>
            </a:r>
          </a:p>
          <a:p>
            <a:r>
              <a:rPr lang="en-US" altLang="zh-TW" dirty="0">
                <a:hlinkClick r:id="rId2"/>
              </a:rPr>
              <a:t>https://stackoverflow.com/questions/10434599</a:t>
            </a:r>
            <a:r>
              <a:rPr lang="en-US" altLang="zh-TW">
                <a:hlinkClick r:id="rId2"/>
              </a:rPr>
              <a:t>/get-the-data-received-in-a-flask-request</a:t>
            </a:r>
            <a:endParaRPr lang="en-US" altLang="zh-TW"/>
          </a:p>
          <a:p>
            <a:endParaRPr lang="zh-TW" altLang="en-US" dirty="0"/>
          </a:p>
        </p:txBody>
      </p:sp>
    </p:spTree>
    <p:extLst>
      <p:ext uri="{BB962C8B-B14F-4D97-AF65-F5344CB8AC3E}">
        <p14:creationId xmlns:p14="http://schemas.microsoft.com/office/powerpoint/2010/main" val="2115789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3" name="文字方塊 2">
            <a:extLst>
              <a:ext uri="{FF2B5EF4-FFF2-40B4-BE49-F238E27FC236}">
                <a16:creationId xmlns:a16="http://schemas.microsoft.com/office/drawing/2014/main" id="{2E14AD2D-E40D-30C2-60AC-B4F485C1C6E4}"/>
              </a:ext>
            </a:extLst>
          </p:cNvPr>
          <p:cNvSpPr txBox="1"/>
          <p:nvPr/>
        </p:nvSpPr>
        <p:spPr>
          <a:xfrm>
            <a:off x="450928" y="1276767"/>
            <a:ext cx="7577456" cy="3693319"/>
          </a:xfrm>
          <a:prstGeom prst="rect">
            <a:avLst/>
          </a:prstGeom>
          <a:noFill/>
        </p:spPr>
        <p:txBody>
          <a:bodyPr wrap="square">
            <a:spAutoFit/>
          </a:bodyPr>
          <a:lstStyle/>
          <a:p>
            <a:r>
              <a:rPr lang="en-US" altLang="zh-TW" dirty="0">
                <a:solidFill>
                  <a:srgbClr val="FF0000"/>
                </a:solidFill>
              </a:rPr>
              <a:t>For URL query parameters, use </a:t>
            </a:r>
            <a:r>
              <a:rPr lang="en-US" altLang="zh-TW" dirty="0" err="1">
                <a:solidFill>
                  <a:srgbClr val="FF0000"/>
                </a:solidFill>
              </a:rPr>
              <a:t>request.args</a:t>
            </a:r>
            <a:r>
              <a:rPr lang="en-US" altLang="zh-TW" dirty="0">
                <a:solidFill>
                  <a:srgbClr val="FF0000"/>
                </a:solidFill>
              </a:rPr>
              <a:t>.</a:t>
            </a:r>
          </a:p>
          <a:p>
            <a:endParaRPr lang="en-US" altLang="zh-TW" dirty="0"/>
          </a:p>
          <a:p>
            <a:r>
              <a:rPr lang="en-US" altLang="zh-TW" dirty="0"/>
              <a:t>search = </a:t>
            </a:r>
            <a:r>
              <a:rPr lang="en-US" altLang="zh-TW" dirty="0" err="1"/>
              <a:t>request.args.get</a:t>
            </a:r>
            <a:r>
              <a:rPr lang="en-US" altLang="zh-TW" dirty="0"/>
              <a:t>("search")</a:t>
            </a:r>
          </a:p>
          <a:p>
            <a:r>
              <a:rPr lang="en-US" altLang="zh-TW" dirty="0"/>
              <a:t>page = </a:t>
            </a:r>
            <a:r>
              <a:rPr lang="en-US" altLang="zh-TW" dirty="0" err="1"/>
              <a:t>request.args.get</a:t>
            </a:r>
            <a:r>
              <a:rPr lang="en-US" altLang="zh-TW" dirty="0"/>
              <a:t>("page")</a:t>
            </a:r>
          </a:p>
          <a:p>
            <a:endParaRPr lang="en-US" altLang="zh-TW" dirty="0"/>
          </a:p>
          <a:p>
            <a:r>
              <a:rPr lang="en-US" altLang="zh-TW" dirty="0">
                <a:solidFill>
                  <a:srgbClr val="FF0000"/>
                </a:solidFill>
              </a:rPr>
              <a:t>For posted form input, use </a:t>
            </a:r>
            <a:r>
              <a:rPr lang="en-US" altLang="zh-TW" dirty="0" err="1">
                <a:solidFill>
                  <a:srgbClr val="FF0000"/>
                </a:solidFill>
              </a:rPr>
              <a:t>request.form</a:t>
            </a:r>
            <a:r>
              <a:rPr lang="en-US" altLang="zh-TW" dirty="0">
                <a:solidFill>
                  <a:srgbClr val="FF0000"/>
                </a:solidFill>
              </a:rPr>
              <a:t>.</a:t>
            </a:r>
          </a:p>
          <a:p>
            <a:endParaRPr lang="en-US" altLang="zh-TW" dirty="0"/>
          </a:p>
          <a:p>
            <a:r>
              <a:rPr lang="en-US" altLang="zh-TW" dirty="0"/>
              <a:t>email = </a:t>
            </a:r>
            <a:r>
              <a:rPr lang="en-US" altLang="zh-TW" dirty="0" err="1"/>
              <a:t>request.form.get</a:t>
            </a:r>
            <a:r>
              <a:rPr lang="en-US" altLang="zh-TW" dirty="0"/>
              <a:t>('email')</a:t>
            </a:r>
          </a:p>
          <a:p>
            <a:r>
              <a:rPr lang="en-US" altLang="zh-TW" dirty="0"/>
              <a:t>password = </a:t>
            </a:r>
            <a:r>
              <a:rPr lang="en-US" altLang="zh-TW" dirty="0" err="1"/>
              <a:t>request.form.get</a:t>
            </a:r>
            <a:r>
              <a:rPr lang="en-US" altLang="zh-TW" dirty="0"/>
              <a:t>('password’)</a:t>
            </a:r>
          </a:p>
          <a:p>
            <a:endParaRPr lang="en-US" altLang="zh-TW" dirty="0"/>
          </a:p>
          <a:p>
            <a:r>
              <a:rPr lang="en-US" altLang="zh-TW" dirty="0">
                <a:solidFill>
                  <a:srgbClr val="FF0000"/>
                </a:solidFill>
              </a:rPr>
              <a:t>For JSON posted with content type application/</a:t>
            </a:r>
            <a:r>
              <a:rPr lang="en-US" altLang="zh-TW" dirty="0" err="1">
                <a:solidFill>
                  <a:srgbClr val="FF0000"/>
                </a:solidFill>
              </a:rPr>
              <a:t>json</a:t>
            </a:r>
            <a:r>
              <a:rPr lang="en-US" altLang="zh-TW" dirty="0">
                <a:solidFill>
                  <a:srgbClr val="FF0000"/>
                </a:solidFill>
              </a:rPr>
              <a:t>, use </a:t>
            </a:r>
            <a:r>
              <a:rPr lang="en-US" altLang="zh-TW" dirty="0" err="1">
                <a:solidFill>
                  <a:srgbClr val="FF0000"/>
                </a:solidFill>
              </a:rPr>
              <a:t>request.get_json</a:t>
            </a:r>
            <a:r>
              <a:rPr lang="en-US" altLang="zh-TW" dirty="0">
                <a:solidFill>
                  <a:srgbClr val="FF0000"/>
                </a:solidFill>
              </a:rPr>
              <a:t>().</a:t>
            </a:r>
          </a:p>
          <a:p>
            <a:endParaRPr lang="en-US" altLang="zh-TW" dirty="0"/>
          </a:p>
          <a:p>
            <a:r>
              <a:rPr lang="en-US" altLang="zh-TW" dirty="0"/>
              <a:t>data = </a:t>
            </a:r>
            <a:r>
              <a:rPr lang="en-US" altLang="zh-TW" dirty="0" err="1"/>
              <a:t>request.get_json</a:t>
            </a:r>
            <a:r>
              <a:rPr lang="en-US" altLang="zh-TW" dirty="0"/>
              <a:t>()</a:t>
            </a:r>
            <a:endParaRPr lang="zh-TW" altLang="en-US" dirty="0"/>
          </a:p>
        </p:txBody>
      </p:sp>
    </p:spTree>
    <p:extLst>
      <p:ext uri="{BB962C8B-B14F-4D97-AF65-F5344CB8AC3E}">
        <p14:creationId xmlns:p14="http://schemas.microsoft.com/office/powerpoint/2010/main" val="567695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6" name="文字方塊 5">
            <a:extLst>
              <a:ext uri="{FF2B5EF4-FFF2-40B4-BE49-F238E27FC236}">
                <a16:creationId xmlns:a16="http://schemas.microsoft.com/office/drawing/2014/main" id="{8A0A3CA2-8B92-E78D-02CD-27C64B83F97F}"/>
              </a:ext>
            </a:extLst>
          </p:cNvPr>
          <p:cNvSpPr txBox="1"/>
          <p:nvPr/>
        </p:nvSpPr>
        <p:spPr>
          <a:xfrm>
            <a:off x="0" y="1692265"/>
            <a:ext cx="9144000" cy="3970318"/>
          </a:xfrm>
          <a:prstGeom prst="rect">
            <a:avLst/>
          </a:prstGeom>
          <a:noFill/>
        </p:spPr>
        <p:txBody>
          <a:bodyPr wrap="square">
            <a:spAutoFit/>
          </a:bodyPr>
          <a:lstStyle/>
          <a:p>
            <a:r>
              <a:rPr lang="en-US" altLang="zh-TW" dirty="0">
                <a:solidFill>
                  <a:srgbClr val="FF0000"/>
                </a:solidFill>
              </a:rPr>
              <a:t>Here's an example of parsing posted JSON data and echoing it back.</a:t>
            </a:r>
          </a:p>
          <a:p>
            <a:endParaRPr lang="en-US" altLang="zh-TW" dirty="0"/>
          </a:p>
          <a:p>
            <a:r>
              <a:rPr lang="en-US" altLang="zh-TW" dirty="0"/>
              <a:t>from flask import Flask, request, </a:t>
            </a:r>
            <a:r>
              <a:rPr lang="en-US" altLang="zh-TW" dirty="0" err="1"/>
              <a:t>jsonify</a:t>
            </a:r>
            <a:endParaRPr lang="en-US" altLang="zh-TW" dirty="0"/>
          </a:p>
          <a:p>
            <a:endParaRPr lang="en-US" altLang="zh-TW" dirty="0"/>
          </a:p>
          <a:p>
            <a:r>
              <a:rPr lang="en-US" altLang="zh-TW" dirty="0"/>
              <a:t>app = Flask(__name__)</a:t>
            </a:r>
          </a:p>
          <a:p>
            <a:endParaRPr lang="en-US" altLang="zh-TW" dirty="0"/>
          </a:p>
          <a:p>
            <a:r>
              <a:rPr lang="en-US" altLang="zh-TW" dirty="0"/>
              <a:t>@app.route('/foo', methods=['POST']) </a:t>
            </a:r>
          </a:p>
          <a:p>
            <a:r>
              <a:rPr lang="en-US" altLang="zh-TW" dirty="0"/>
              <a:t>def foo():</a:t>
            </a:r>
          </a:p>
          <a:p>
            <a:r>
              <a:rPr lang="en-US" altLang="zh-TW" dirty="0"/>
              <a:t>    data = </a:t>
            </a:r>
            <a:r>
              <a:rPr lang="en-US" altLang="zh-TW" dirty="0" err="1"/>
              <a:t>request.json</a:t>
            </a:r>
            <a:endParaRPr lang="en-US" altLang="zh-TW" dirty="0"/>
          </a:p>
          <a:p>
            <a:r>
              <a:rPr lang="en-US" altLang="zh-TW" dirty="0"/>
              <a:t>    return </a:t>
            </a:r>
            <a:r>
              <a:rPr lang="en-US" altLang="zh-TW" dirty="0" err="1"/>
              <a:t>jsonify</a:t>
            </a:r>
            <a:r>
              <a:rPr lang="en-US" altLang="zh-TW" dirty="0"/>
              <a:t>(data)</a:t>
            </a:r>
          </a:p>
          <a:p>
            <a:endParaRPr lang="en-US" altLang="zh-TW" dirty="0"/>
          </a:p>
          <a:p>
            <a:r>
              <a:rPr lang="en-US" altLang="zh-TW" dirty="0">
                <a:solidFill>
                  <a:srgbClr val="FF0000"/>
                </a:solidFill>
              </a:rPr>
              <a:t>To post JSON with curl:</a:t>
            </a:r>
          </a:p>
          <a:p>
            <a:r>
              <a:rPr lang="en-US" altLang="zh-TW" dirty="0"/>
              <a:t>curl -</a:t>
            </a:r>
            <a:r>
              <a:rPr lang="en-US" altLang="zh-TW" dirty="0" err="1"/>
              <a:t>i</a:t>
            </a:r>
            <a:r>
              <a:rPr lang="en-US" altLang="zh-TW" dirty="0"/>
              <a:t> -H "Content-Type: application/</a:t>
            </a:r>
            <a:r>
              <a:rPr lang="en-US" altLang="zh-TW" dirty="0" err="1"/>
              <a:t>json</a:t>
            </a:r>
            <a:r>
              <a:rPr lang="en-US" altLang="zh-TW" dirty="0"/>
              <a:t>" -X POST -d '{"userId":"1", "username": "fizz </a:t>
            </a:r>
            <a:r>
              <a:rPr lang="en-US" altLang="zh-TW" dirty="0" err="1"/>
              <a:t>bizz</a:t>
            </a:r>
            <a:r>
              <a:rPr lang="en-US" altLang="zh-TW" dirty="0"/>
              <a:t>"}' http://localhost:5000/foo</a:t>
            </a:r>
            <a:endParaRPr lang="zh-TW" altLang="en-US" dirty="0"/>
          </a:p>
        </p:txBody>
      </p:sp>
    </p:spTree>
    <p:extLst>
      <p:ext uri="{BB962C8B-B14F-4D97-AF65-F5344CB8AC3E}">
        <p14:creationId xmlns:p14="http://schemas.microsoft.com/office/powerpoint/2010/main" val="7839428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pic>
        <p:nvPicPr>
          <p:cNvPr id="2" name="圖片 1">
            <a:extLst>
              <a:ext uri="{FF2B5EF4-FFF2-40B4-BE49-F238E27FC236}">
                <a16:creationId xmlns:a16="http://schemas.microsoft.com/office/drawing/2014/main" id="{FFDF2890-DAD1-813C-BDEF-6C2BEFCE5281}"/>
              </a:ext>
            </a:extLst>
          </p:cNvPr>
          <p:cNvPicPr>
            <a:picLocks noChangeAspect="1"/>
          </p:cNvPicPr>
          <p:nvPr/>
        </p:nvPicPr>
        <p:blipFill>
          <a:blip r:embed="rId2"/>
          <a:stretch>
            <a:fillRect/>
          </a:stretch>
        </p:blipFill>
        <p:spPr>
          <a:xfrm>
            <a:off x="781183" y="735478"/>
            <a:ext cx="7895273" cy="5717858"/>
          </a:xfrm>
          <a:prstGeom prst="rect">
            <a:avLst/>
          </a:prstGeom>
        </p:spPr>
      </p:pic>
    </p:spTree>
    <p:extLst>
      <p:ext uri="{BB962C8B-B14F-4D97-AF65-F5344CB8AC3E}">
        <p14:creationId xmlns:p14="http://schemas.microsoft.com/office/powerpoint/2010/main" val="36882988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A9B847E-2380-6C99-5678-410985FE9AB2}"/>
              </a:ext>
            </a:extLst>
          </p:cNvPr>
          <p:cNvSpPr txBox="1"/>
          <p:nvPr/>
        </p:nvSpPr>
        <p:spPr>
          <a:xfrm>
            <a:off x="323528" y="620688"/>
            <a:ext cx="8064896" cy="369332"/>
          </a:xfrm>
          <a:prstGeom prst="rect">
            <a:avLst/>
          </a:prstGeom>
          <a:noFill/>
        </p:spPr>
        <p:txBody>
          <a:bodyPr wrap="square">
            <a:spAutoFit/>
          </a:bodyPr>
          <a:lstStyle/>
          <a:p>
            <a:r>
              <a:rPr lang="en-US" altLang="zh-TW" dirty="0"/>
              <a:t>What is the difference between 0.0.0.0 and 127.0.0.1</a:t>
            </a:r>
            <a:endParaRPr lang="zh-TW" altLang="en-US" dirty="0"/>
          </a:p>
        </p:txBody>
      </p:sp>
      <p:graphicFrame>
        <p:nvGraphicFramePr>
          <p:cNvPr id="4" name="表格 3">
            <a:extLst>
              <a:ext uri="{FF2B5EF4-FFF2-40B4-BE49-F238E27FC236}">
                <a16:creationId xmlns:a16="http://schemas.microsoft.com/office/drawing/2014/main" id="{BD65582F-3E5C-47E4-94DE-75CB76C75F96}"/>
              </a:ext>
            </a:extLst>
          </p:cNvPr>
          <p:cNvGraphicFramePr>
            <a:graphicFrameLocks noGrp="1"/>
          </p:cNvGraphicFramePr>
          <p:nvPr>
            <p:extLst>
              <p:ext uri="{D42A27DB-BD31-4B8C-83A1-F6EECF244321}">
                <p14:modId xmlns:p14="http://schemas.microsoft.com/office/powerpoint/2010/main" val="677171793"/>
              </p:ext>
            </p:extLst>
          </p:nvPr>
        </p:nvGraphicFramePr>
        <p:xfrm>
          <a:off x="23639" y="1052736"/>
          <a:ext cx="9012857" cy="4180029"/>
        </p:xfrm>
        <a:graphic>
          <a:graphicData uri="http://schemas.openxmlformats.org/drawingml/2006/table">
            <a:tbl>
              <a:tblPr/>
              <a:tblGrid>
                <a:gridCol w="1245538">
                  <a:extLst>
                    <a:ext uri="{9D8B030D-6E8A-4147-A177-3AD203B41FA5}">
                      <a16:colId xmlns:a16="http://schemas.microsoft.com/office/drawing/2014/main" val="4146308542"/>
                    </a:ext>
                  </a:extLst>
                </a:gridCol>
                <a:gridCol w="4679564">
                  <a:extLst>
                    <a:ext uri="{9D8B030D-6E8A-4147-A177-3AD203B41FA5}">
                      <a16:colId xmlns:a16="http://schemas.microsoft.com/office/drawing/2014/main" val="4294513076"/>
                    </a:ext>
                  </a:extLst>
                </a:gridCol>
                <a:gridCol w="3087755">
                  <a:extLst>
                    <a:ext uri="{9D8B030D-6E8A-4147-A177-3AD203B41FA5}">
                      <a16:colId xmlns:a16="http://schemas.microsoft.com/office/drawing/2014/main" val="2745139534"/>
                    </a:ext>
                  </a:extLst>
                </a:gridCol>
              </a:tblGrid>
              <a:tr h="504056">
                <a:tc>
                  <a:txBody>
                    <a:bodyPr/>
                    <a:lstStyle/>
                    <a:p>
                      <a:br>
                        <a:rPr lang="zh-TW" altLang="en-US" dirty="0">
                          <a:effectLst/>
                        </a:rPr>
                      </a:br>
                      <a:endParaRPr lang="zh-TW" altLang="en-US" dirty="0">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0.0.0.0</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127.0.0.1</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124963"/>
                  </a:ext>
                </a:extLst>
              </a:tr>
              <a:tr h="950892">
                <a:tc>
                  <a:txBody>
                    <a:bodyPr/>
                    <a:lstStyle/>
                    <a:p>
                      <a:pPr fontAlgn="auto"/>
                      <a:r>
                        <a:rPr lang="en-US">
                          <a:effectLst/>
                        </a:rPr>
                        <a:t>Definition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The IP address of the localhost on the local network</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Loopback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3878266"/>
                  </a:ext>
                </a:extLst>
              </a:tr>
              <a:tr h="950892">
                <a:tc rowSpan="3">
                  <a:txBody>
                    <a:bodyPr/>
                    <a:lstStyle/>
                    <a:p>
                      <a:pPr fontAlgn="auto"/>
                      <a:r>
                        <a:rPr lang="en-US">
                          <a:effectLst/>
                        </a:rPr>
                        <a:t>    Use</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Used to indicate the host itself when DHCP assigns an IP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Run the </a:t>
                      </a:r>
                      <a:r>
                        <a:rPr lang="en-US" b="1" dirty="0">
                          <a:effectLst/>
                        </a:rPr>
                        <a:t>ping 127.0.0.1</a:t>
                      </a:r>
                      <a:r>
                        <a:rPr lang="en-US" dirty="0">
                          <a:effectLst/>
                        </a:rPr>
                        <a:t> command to perform a loopback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669276"/>
                  </a:ext>
                </a:extLst>
              </a:tr>
              <a:tr h="715213">
                <a:tc vMerge="1">
                  <a:txBody>
                    <a:bodyPr/>
                    <a:lstStyle/>
                    <a:p>
                      <a:endParaRPr lang="zh-TW" altLang="en-US"/>
                    </a:p>
                  </a:txBody>
                  <a:tcPr/>
                </a:tc>
                <a:tc>
                  <a:txBody>
                    <a:bodyPr/>
                    <a:lstStyle/>
                    <a:p>
                      <a:pPr fontAlgn="auto"/>
                      <a:r>
                        <a:rPr lang="en-US">
                          <a:effectLst/>
                        </a:rPr>
                        <a:t>Used as the default route, indicating "any IPv4 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DDoS attack mitigation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57850765"/>
                  </a:ext>
                </a:extLst>
              </a:tr>
              <a:tr h="950892">
                <a:tc vMerge="1">
                  <a:txBody>
                    <a:bodyPr/>
                    <a:lstStyle/>
                    <a:p>
                      <a:endParaRPr lang="zh-TW" altLang="en-US"/>
                    </a:p>
                  </a:txBody>
                  <a:tcPr/>
                </a:tc>
                <a:tc>
                  <a:txBody>
                    <a:bodyPr/>
                    <a:lstStyle/>
                    <a:p>
                      <a:pPr fontAlgn="auto"/>
                      <a:r>
                        <a:rPr lang="en-US">
                          <a:effectLst/>
                        </a:rPr>
                        <a:t>Used as the server, indicating any IPv4 address on the localhost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Local IP address bound to the web container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56775106"/>
                  </a:ext>
                </a:extLst>
              </a:tr>
            </a:tbl>
          </a:graphicData>
        </a:graphic>
      </p:graphicFrame>
      <p:sp>
        <p:nvSpPr>
          <p:cNvPr id="8" name="文字方塊 7">
            <a:extLst>
              <a:ext uri="{FF2B5EF4-FFF2-40B4-BE49-F238E27FC236}">
                <a16:creationId xmlns:a16="http://schemas.microsoft.com/office/drawing/2014/main" id="{68D9D174-561D-AC11-2F09-6A17EA707BE9}"/>
              </a:ext>
            </a:extLst>
          </p:cNvPr>
          <p:cNvSpPr txBox="1"/>
          <p:nvPr/>
        </p:nvSpPr>
        <p:spPr>
          <a:xfrm>
            <a:off x="65571" y="5373844"/>
            <a:ext cx="9012857" cy="923330"/>
          </a:xfrm>
          <a:prstGeom prst="rect">
            <a:avLst/>
          </a:prstGeom>
          <a:noFill/>
        </p:spPr>
        <p:txBody>
          <a:bodyPr wrap="square">
            <a:spAutoFit/>
          </a:bodyPr>
          <a:lstStyle/>
          <a:p>
            <a:r>
              <a:rPr lang="en-US" altLang="zh-TW" dirty="0"/>
              <a:t>"localhost" is normally the hostname for the 127.0.0.1 IP address. It's usually set in /</a:t>
            </a:r>
            <a:r>
              <a:rPr lang="en-US" altLang="zh-TW" dirty="0" err="1"/>
              <a:t>etc</a:t>
            </a:r>
            <a:r>
              <a:rPr lang="en-US" altLang="zh-TW" dirty="0"/>
              <a:t>/hosts (or the Windows equivalent named "hosts" somewhere under %WINDIR%). You can use it just like any other hostname - try "ping localhost" to see how it resolves to 127.0.0.1.</a:t>
            </a:r>
            <a:endParaRPr lang="zh-TW" altLang="en-US" dirty="0"/>
          </a:p>
        </p:txBody>
      </p:sp>
    </p:spTree>
    <p:extLst>
      <p:ext uri="{BB962C8B-B14F-4D97-AF65-F5344CB8AC3E}">
        <p14:creationId xmlns:p14="http://schemas.microsoft.com/office/powerpoint/2010/main" val="1344491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9268243-A32B-6BFE-55FC-697055129E77}"/>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88</a:t>
            </a:fld>
            <a:endParaRPr lang="zh-TW" altLang="en-US">
              <a:solidFill>
                <a:prstClr val="white"/>
              </a:solidFill>
            </a:endParaRPr>
          </a:p>
        </p:txBody>
      </p:sp>
      <p:sp>
        <p:nvSpPr>
          <p:cNvPr id="7" name="文字方塊 6">
            <a:extLst>
              <a:ext uri="{FF2B5EF4-FFF2-40B4-BE49-F238E27FC236}">
                <a16:creationId xmlns:a16="http://schemas.microsoft.com/office/drawing/2014/main" id="{E4D4B35A-9474-FF4F-D355-9A455F3E800A}"/>
              </a:ext>
            </a:extLst>
          </p:cNvPr>
          <p:cNvSpPr txBox="1"/>
          <p:nvPr/>
        </p:nvSpPr>
        <p:spPr>
          <a:xfrm>
            <a:off x="395536" y="749017"/>
            <a:ext cx="8136904" cy="5632311"/>
          </a:xfrm>
          <a:prstGeom prst="rect">
            <a:avLst/>
          </a:prstGeom>
          <a:noFill/>
        </p:spPr>
        <p:txBody>
          <a:bodyPr wrap="square">
            <a:spAutoFit/>
          </a:bodyPr>
          <a:lstStyle/>
          <a:p>
            <a:r>
              <a:rPr lang="en-US" altLang="zh-TW" dirty="0"/>
              <a:t>data: function ()  {</a:t>
            </a:r>
          </a:p>
          <a:p>
            <a:r>
              <a:rPr lang="en-US" altLang="zh-TW" dirty="0"/>
              <a:t>    return {</a:t>
            </a:r>
          </a:p>
          <a:p>
            <a:r>
              <a:rPr lang="en-US" altLang="zh-TW" dirty="0"/>
              <a:t>       questions: []</a:t>
            </a:r>
          </a:p>
          <a:p>
            <a:r>
              <a:rPr lang="en-US" altLang="zh-TW" dirty="0"/>
              <a:t>    }</a:t>
            </a:r>
          </a:p>
          <a:p>
            <a:r>
              <a:rPr lang="en-US" altLang="zh-TW" dirty="0"/>
              <a:t>},</a:t>
            </a:r>
          </a:p>
          <a:p>
            <a:r>
              <a:rPr lang="en-US" altLang="zh-TW" dirty="0"/>
              <a:t>    </a:t>
            </a:r>
          </a:p>
          <a:p>
            <a:r>
              <a:rPr lang="en-US" altLang="zh-TW" dirty="0"/>
              <a:t>watch: {</a:t>
            </a:r>
          </a:p>
          <a:p>
            <a:r>
              <a:rPr lang="en-US" altLang="zh-TW" dirty="0"/>
              <a:t>   questions: {</a:t>
            </a:r>
          </a:p>
          <a:p>
            <a:r>
              <a:rPr lang="en-US" altLang="zh-TW" dirty="0"/>
              <a:t>       handler: function(</a:t>
            </a:r>
            <a:r>
              <a:rPr lang="en-US" altLang="zh-TW" dirty="0" err="1"/>
              <a:t>val</a:t>
            </a:r>
            <a:r>
              <a:rPr lang="en-US" altLang="zh-TW" dirty="0"/>
              <a:t>, </a:t>
            </a:r>
            <a:r>
              <a:rPr lang="en-US" altLang="zh-TW" dirty="0" err="1"/>
              <a:t>oldVal</a:t>
            </a:r>
            <a:r>
              <a:rPr lang="en-US" altLang="zh-TW" dirty="0"/>
              <a:t>) {</a:t>
            </a:r>
          </a:p>
          <a:p>
            <a:r>
              <a:rPr lang="en-US" altLang="zh-TW" dirty="0"/>
              <a:t>           </a:t>
            </a:r>
            <a:r>
              <a:rPr lang="en-US" altLang="zh-TW" dirty="0" err="1"/>
              <a:t>this.foo</a:t>
            </a:r>
            <a:r>
              <a:rPr lang="en-US" altLang="zh-TW" dirty="0"/>
              <a:t>(); // call it in the context of your component object</a:t>
            </a:r>
          </a:p>
          <a:p>
            <a:r>
              <a:rPr lang="en-US" altLang="zh-TW" dirty="0"/>
              <a:t>       },</a:t>
            </a:r>
          </a:p>
          <a:p>
            <a:r>
              <a:rPr lang="en-US" altLang="zh-TW" dirty="0"/>
              <a:t>       deep: true</a:t>
            </a:r>
          </a:p>
          <a:p>
            <a:r>
              <a:rPr lang="en-US" altLang="zh-TW" dirty="0"/>
              <a:t>    }</a:t>
            </a:r>
          </a:p>
          <a:p>
            <a:r>
              <a:rPr lang="en-US" altLang="zh-TW" dirty="0"/>
              <a:t>},      </a:t>
            </a:r>
          </a:p>
          <a:p>
            <a:r>
              <a:rPr lang="en-US" altLang="zh-TW" dirty="0"/>
              <a:t>    </a:t>
            </a:r>
          </a:p>
          <a:p>
            <a:r>
              <a:rPr lang="en-US" altLang="zh-TW" dirty="0"/>
              <a:t>methods: {</a:t>
            </a:r>
          </a:p>
          <a:p>
            <a:r>
              <a:rPr lang="en-US" altLang="zh-TW" dirty="0"/>
              <a:t>    foo() {</a:t>
            </a:r>
          </a:p>
          <a:p>
            <a:r>
              <a:rPr lang="en-US" altLang="zh-TW" dirty="0"/>
              <a:t>        console.log("foo called");</a:t>
            </a:r>
          </a:p>
          <a:p>
            <a:r>
              <a:rPr lang="en-US" altLang="zh-TW" dirty="0"/>
              <a:t>    }</a:t>
            </a:r>
          </a:p>
          <a:p>
            <a:r>
              <a:rPr lang="en-US" altLang="zh-TW" dirty="0"/>
              <a:t>}</a:t>
            </a:r>
            <a:endParaRPr lang="zh-TW" altLang="en-US" dirty="0"/>
          </a:p>
        </p:txBody>
      </p:sp>
      <p:sp>
        <p:nvSpPr>
          <p:cNvPr id="9" name="文字方塊 8">
            <a:extLst>
              <a:ext uri="{FF2B5EF4-FFF2-40B4-BE49-F238E27FC236}">
                <a16:creationId xmlns:a16="http://schemas.microsoft.com/office/drawing/2014/main" id="{64B68B1C-F292-9A55-0893-CB1E97E548FB}"/>
              </a:ext>
            </a:extLst>
          </p:cNvPr>
          <p:cNvSpPr txBox="1"/>
          <p:nvPr/>
        </p:nvSpPr>
        <p:spPr>
          <a:xfrm>
            <a:off x="2339752" y="116632"/>
            <a:ext cx="4619624" cy="461665"/>
          </a:xfrm>
          <a:prstGeom prst="rect">
            <a:avLst/>
          </a:prstGeom>
          <a:noFill/>
        </p:spPr>
        <p:txBody>
          <a:bodyPr wrap="square">
            <a:spAutoFit/>
          </a:bodyPr>
          <a:lstStyle/>
          <a:p>
            <a:r>
              <a:rPr lang="en-US" altLang="zh-TW" sz="2400" b="1" dirty="0">
                <a:solidFill>
                  <a:srgbClr val="FF0000"/>
                </a:solidFill>
              </a:rPr>
              <a:t>How to call function from watch?</a:t>
            </a:r>
            <a:endParaRPr lang="zh-TW" altLang="en-US" sz="2400" b="1" dirty="0">
              <a:solidFill>
                <a:srgbClr val="FF0000"/>
              </a:solidFill>
            </a:endParaRPr>
          </a:p>
        </p:txBody>
      </p:sp>
    </p:spTree>
    <p:extLst>
      <p:ext uri="{BB962C8B-B14F-4D97-AF65-F5344CB8AC3E}">
        <p14:creationId xmlns:p14="http://schemas.microsoft.com/office/powerpoint/2010/main" val="31465602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6AEE3A7-6668-9B63-0AF0-16FA89AFF53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89</a:t>
            </a:fld>
            <a:endParaRPr lang="zh-TW" altLang="en-US">
              <a:solidFill>
                <a:prstClr val="white"/>
              </a:solidFill>
            </a:endParaRPr>
          </a:p>
        </p:txBody>
      </p:sp>
      <p:sp>
        <p:nvSpPr>
          <p:cNvPr id="7" name="文字方塊 6">
            <a:extLst>
              <a:ext uri="{FF2B5EF4-FFF2-40B4-BE49-F238E27FC236}">
                <a16:creationId xmlns:a16="http://schemas.microsoft.com/office/drawing/2014/main" id="{B1DC5990-F297-A616-03BB-C5BA0DE74A3D}"/>
              </a:ext>
            </a:extLst>
          </p:cNvPr>
          <p:cNvSpPr txBox="1"/>
          <p:nvPr/>
        </p:nvSpPr>
        <p:spPr>
          <a:xfrm>
            <a:off x="2339752" y="44624"/>
            <a:ext cx="4619624" cy="461665"/>
          </a:xfrm>
          <a:prstGeom prst="rect">
            <a:avLst/>
          </a:prstGeom>
          <a:noFill/>
        </p:spPr>
        <p:txBody>
          <a:bodyPr wrap="square">
            <a:spAutoFit/>
          </a:bodyPr>
          <a:lstStyle/>
          <a:p>
            <a:r>
              <a:rPr lang="en-US" altLang="zh-TW" sz="2400" b="1" dirty="0" err="1"/>
              <a:t>vue</a:t>
            </a:r>
            <a:r>
              <a:rPr lang="en-US" altLang="zh-TW" sz="2400" b="1" dirty="0"/>
              <a:t> cli </a:t>
            </a:r>
            <a:r>
              <a:rPr lang="zh-TW" altLang="en-US" sz="2400" b="1" dirty="0"/>
              <a:t>安裝 </a:t>
            </a:r>
            <a:r>
              <a:rPr lang="en-US" altLang="zh-TW" sz="2400" b="1" dirty="0"/>
              <a:t>2</a:t>
            </a:r>
            <a:endParaRPr lang="zh-TW" altLang="en-US" sz="2400" b="1" dirty="0"/>
          </a:p>
        </p:txBody>
      </p:sp>
      <p:grpSp>
        <p:nvGrpSpPr>
          <p:cNvPr id="8" name="群組 5">
            <a:extLst>
              <a:ext uri="{FF2B5EF4-FFF2-40B4-BE49-F238E27FC236}">
                <a16:creationId xmlns:a16="http://schemas.microsoft.com/office/drawing/2014/main" id="{ACA6FF55-A0B0-AE91-4FC4-41CA1D7E4C2F}"/>
              </a:ext>
            </a:extLst>
          </p:cNvPr>
          <p:cNvGrpSpPr/>
          <p:nvPr/>
        </p:nvGrpSpPr>
        <p:grpSpPr>
          <a:xfrm>
            <a:off x="450928" y="530688"/>
            <a:ext cx="8507077" cy="90000"/>
            <a:chOff x="488504" y="729418"/>
            <a:chExt cx="9216000" cy="90000"/>
          </a:xfrm>
        </p:grpSpPr>
        <p:sp>
          <p:nvSpPr>
            <p:cNvPr id="9" name="矩形 8">
              <a:extLst>
                <a:ext uri="{FF2B5EF4-FFF2-40B4-BE49-F238E27FC236}">
                  <a16:creationId xmlns:a16="http://schemas.microsoft.com/office/drawing/2014/main" id="{121E1F4B-E930-FE81-1E79-AA703FAA0148}"/>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10" name="矩形 9">
              <a:extLst>
                <a:ext uri="{FF2B5EF4-FFF2-40B4-BE49-F238E27FC236}">
                  <a16:creationId xmlns:a16="http://schemas.microsoft.com/office/drawing/2014/main" id="{E2882978-4330-42BD-AC75-8A1837B53670}"/>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2" name="文字方塊 11">
            <a:extLst>
              <a:ext uri="{FF2B5EF4-FFF2-40B4-BE49-F238E27FC236}">
                <a16:creationId xmlns:a16="http://schemas.microsoft.com/office/drawing/2014/main" id="{4968944E-4A9D-635C-2604-CEBDB017E659}"/>
              </a:ext>
            </a:extLst>
          </p:cNvPr>
          <p:cNvSpPr txBox="1"/>
          <p:nvPr/>
        </p:nvSpPr>
        <p:spPr>
          <a:xfrm>
            <a:off x="251520" y="922162"/>
            <a:ext cx="8892480" cy="2308324"/>
          </a:xfrm>
          <a:prstGeom prst="rect">
            <a:avLst/>
          </a:prstGeom>
          <a:noFill/>
        </p:spPr>
        <p:txBody>
          <a:bodyPr wrap="square">
            <a:spAutoFit/>
          </a:bodyPr>
          <a:lstStyle/>
          <a:p>
            <a:pPr marL="342900" indent="-342900">
              <a:buAutoNum type="arabicPeriod"/>
            </a:pPr>
            <a:r>
              <a:rPr lang="zh-TW" altLang="en-US" dirty="0"/>
              <a:t>先安裝</a:t>
            </a:r>
            <a:r>
              <a:rPr lang="en-US" altLang="zh-TW" dirty="0"/>
              <a:t>node.js</a:t>
            </a:r>
          </a:p>
          <a:p>
            <a:pPr marL="342900" indent="-342900">
              <a:buFontTx/>
              <a:buAutoNum type="arabicPeriod"/>
            </a:pPr>
            <a:r>
              <a:rPr lang="en-US" altLang="zh-TW" dirty="0" err="1"/>
              <a:t>npm</a:t>
            </a:r>
            <a:r>
              <a:rPr lang="en-US" altLang="zh-TW" dirty="0"/>
              <a:t> install -g @vue/cli </a:t>
            </a:r>
            <a:r>
              <a:rPr lang="zh-TW" altLang="en-US" dirty="0"/>
              <a:t>或安裝指定版本 </a:t>
            </a:r>
            <a:r>
              <a:rPr lang="en-US" altLang="zh-TW" dirty="0" err="1"/>
              <a:t>npm</a:t>
            </a:r>
            <a:r>
              <a:rPr lang="en-US" altLang="zh-TW" dirty="0"/>
              <a:t> install -g @vue/cli@x.xx.x</a:t>
            </a:r>
          </a:p>
          <a:p>
            <a:pPr marL="342900" indent="-342900">
              <a:buAutoNum type="arabicPeriod"/>
            </a:pPr>
            <a:endParaRPr lang="en-US" altLang="zh-TW" dirty="0"/>
          </a:p>
          <a:p>
            <a:pPr marL="342900" indent="-342900">
              <a:buAutoNum type="arabicPeriod"/>
            </a:pPr>
            <a:r>
              <a:rPr lang="en-US" altLang="zh-TW" dirty="0" err="1"/>
              <a:t>vue</a:t>
            </a:r>
            <a:r>
              <a:rPr lang="en-US" altLang="zh-TW" dirty="0"/>
              <a:t> -V</a:t>
            </a:r>
            <a:r>
              <a:rPr lang="zh-TW" altLang="en-US" dirty="0">
                <a:latin typeface="PMingLiU" panose="02020500000000000000" pitchFamily="18" charset="-120"/>
                <a:ea typeface="PMingLiU" panose="02020500000000000000" pitchFamily="18" charset="-120"/>
              </a:rPr>
              <a:t>，</a:t>
            </a:r>
            <a:r>
              <a:rPr lang="zh-TW" altLang="en-US" dirty="0"/>
              <a:t>查看</a:t>
            </a:r>
            <a:r>
              <a:rPr lang="en-US" altLang="zh-TW" dirty="0" err="1"/>
              <a:t>vue</a:t>
            </a:r>
            <a:r>
              <a:rPr lang="en-US" altLang="zh-TW" dirty="0"/>
              <a:t>-cli</a:t>
            </a:r>
            <a:r>
              <a:rPr lang="zh-TW" altLang="en-US" dirty="0"/>
              <a:t>版本</a:t>
            </a:r>
            <a:endParaRPr lang="en-US" altLang="zh-TW" dirty="0"/>
          </a:p>
          <a:p>
            <a:pPr marL="342900" indent="-342900">
              <a:buAutoNum type="arabicPeriod"/>
            </a:pPr>
            <a:r>
              <a:rPr lang="en-US" altLang="zh-TW" b="0" i="0" dirty="0" err="1">
                <a:solidFill>
                  <a:srgbClr val="333333"/>
                </a:solidFill>
                <a:effectLst/>
                <a:latin typeface="Menlo"/>
              </a:rPr>
              <a:t>vue</a:t>
            </a:r>
            <a:r>
              <a:rPr lang="en-US" altLang="zh-TW" b="0" i="0" dirty="0">
                <a:solidFill>
                  <a:srgbClr val="333333"/>
                </a:solidFill>
                <a:effectLst/>
                <a:latin typeface="Menlo"/>
              </a:rPr>
              <a:t> create </a:t>
            </a:r>
            <a:r>
              <a:rPr lang="zh-TW" altLang="en-US" b="0" i="0" dirty="0">
                <a:solidFill>
                  <a:srgbClr val="333333"/>
                </a:solidFill>
                <a:effectLst/>
                <a:latin typeface="Menlo"/>
              </a:rPr>
              <a:t>專案名稱</a:t>
            </a:r>
            <a:endParaRPr lang="en-US" altLang="zh-TW" b="0" i="0" dirty="0">
              <a:solidFill>
                <a:srgbClr val="333333"/>
              </a:solidFill>
              <a:effectLst/>
              <a:latin typeface="Menlo"/>
            </a:endParaRPr>
          </a:p>
          <a:p>
            <a:r>
              <a:rPr lang="en-US" altLang="zh-TW" dirty="0">
                <a:solidFill>
                  <a:srgbClr val="333333"/>
                </a:solidFill>
                <a:latin typeface="Menlo"/>
              </a:rPr>
              <a:t>       </a:t>
            </a:r>
            <a:r>
              <a:rPr lang="zh-TW" altLang="en-US" dirty="0">
                <a:solidFill>
                  <a:srgbClr val="333333"/>
                </a:solidFill>
                <a:latin typeface="Menlo"/>
              </a:rPr>
              <a:t>註</a:t>
            </a:r>
            <a:r>
              <a:rPr lang="en-US" altLang="zh-TW" dirty="0">
                <a:solidFill>
                  <a:srgbClr val="333333"/>
                </a:solidFill>
                <a:latin typeface="Menlo"/>
              </a:rPr>
              <a:t>:</a:t>
            </a:r>
            <a:r>
              <a:rPr lang="zh-TW" altLang="en-US" dirty="0">
                <a:solidFill>
                  <a:srgbClr val="333333"/>
                </a:solidFill>
                <a:latin typeface="Menlo"/>
              </a:rPr>
              <a:t> </a:t>
            </a:r>
            <a:r>
              <a:rPr lang="en-US" altLang="zh-TW" dirty="0">
                <a:solidFill>
                  <a:srgbClr val="333333"/>
                </a:solidFill>
                <a:latin typeface="Menlo"/>
              </a:rPr>
              <a:t>a.</a:t>
            </a:r>
            <a:r>
              <a:rPr lang="zh-TW" altLang="en-US" b="0" i="0" dirty="0">
                <a:solidFill>
                  <a:srgbClr val="333333"/>
                </a:solidFill>
                <a:effectLst/>
                <a:latin typeface="-apple-system"/>
              </a:rPr>
              <a:t>選 </a:t>
            </a:r>
            <a:r>
              <a:rPr lang="en-US" altLang="zh-TW" b="0" i="0" dirty="0">
                <a:solidFill>
                  <a:srgbClr val="333333"/>
                </a:solidFill>
                <a:effectLst/>
                <a:latin typeface="-apple-system"/>
              </a:rPr>
              <a:t>manually select features</a:t>
            </a:r>
          </a:p>
          <a:p>
            <a:r>
              <a:rPr kumimoji="0" lang="en-US" altLang="zh-TW" sz="1800" b="0" i="0" u="none" strike="noStrike" cap="none" normalizeH="0" baseline="0" dirty="0">
                <a:ln>
                  <a:noFill/>
                </a:ln>
                <a:solidFill>
                  <a:srgbClr val="333333"/>
                </a:solidFill>
                <a:effectLst/>
                <a:latin typeface="Arial" panose="020B0604020202020204" pitchFamily="34" charset="0"/>
                <a:ea typeface="-apple-system"/>
              </a:rPr>
              <a:t>           b.</a:t>
            </a:r>
            <a:r>
              <a:rPr lang="zh-TW" altLang="zh-TW" dirty="0">
                <a:solidFill>
                  <a:srgbClr val="333333"/>
                </a:solidFill>
                <a:latin typeface="-apple-system"/>
              </a:rPr>
              <a:t>會出現套件列表</a:t>
            </a:r>
            <a:r>
              <a:rPr lang="zh-TW" altLang="en-US" dirty="0">
                <a:solidFill>
                  <a:srgbClr val="333333"/>
                </a:solidFill>
                <a:latin typeface="-apple-system"/>
              </a:rPr>
              <a:t>，建議</a:t>
            </a:r>
            <a:r>
              <a:rPr lang="zh-TW" altLang="zh-TW" dirty="0">
                <a:solidFill>
                  <a:srgbClr val="333333"/>
                </a:solidFill>
                <a:latin typeface="-apple-system"/>
              </a:rPr>
              <a:t>選擇 babel、router、vuex、</a:t>
            </a:r>
            <a:r>
              <a:rPr lang="en-US" altLang="zh-TW" dirty="0" err="1">
                <a:solidFill>
                  <a:srgbClr val="333333"/>
                </a:solidFill>
                <a:latin typeface="-apple-system"/>
              </a:rPr>
              <a:t>css</a:t>
            </a:r>
            <a:r>
              <a:rPr lang="en-US" altLang="zh-TW" dirty="0">
                <a:solidFill>
                  <a:srgbClr val="333333"/>
                </a:solidFill>
                <a:latin typeface="-apple-system"/>
              </a:rPr>
              <a:t> pre-processors</a:t>
            </a:r>
            <a:r>
              <a:rPr lang="zh-TW" altLang="zh-TW" dirty="0">
                <a:solidFill>
                  <a:srgbClr val="333333"/>
                </a:solidFill>
                <a:latin typeface="-apple-system"/>
              </a:rPr>
              <a:t>這4個</a:t>
            </a:r>
            <a:br>
              <a:rPr lang="zh-TW" altLang="zh-TW" dirty="0">
                <a:solidFill>
                  <a:srgbClr val="333333"/>
                </a:solidFill>
                <a:latin typeface="-apple-system"/>
              </a:rPr>
            </a:br>
            <a:endParaRPr lang="zh-TW" altLang="en-US" dirty="0">
              <a:solidFill>
                <a:srgbClr val="333333"/>
              </a:solidFill>
              <a:latin typeface="-apple-system"/>
            </a:endParaRPr>
          </a:p>
        </p:txBody>
      </p:sp>
      <p:pic>
        <p:nvPicPr>
          <p:cNvPr id="1033" name="Picture 9">
            <a:extLst>
              <a:ext uri="{FF2B5EF4-FFF2-40B4-BE49-F238E27FC236}">
                <a16:creationId xmlns:a16="http://schemas.microsoft.com/office/drawing/2014/main" id="{BD192453-CEF4-8C1E-CFE3-E72C3BEB0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2" y="2996952"/>
            <a:ext cx="8943975"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4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31C9E95-F611-576B-A620-C5622CC4E56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aphicFrame>
        <p:nvGraphicFramePr>
          <p:cNvPr id="10" name="表格 9">
            <a:extLst>
              <a:ext uri="{FF2B5EF4-FFF2-40B4-BE49-F238E27FC236}">
                <a16:creationId xmlns:a16="http://schemas.microsoft.com/office/drawing/2014/main" id="{FE16ABCE-CA9D-85B7-CC1C-F4A88F4C91DC}"/>
              </a:ext>
            </a:extLst>
          </p:cNvPr>
          <p:cNvGraphicFramePr>
            <a:graphicFrameLocks noGrp="1"/>
          </p:cNvGraphicFramePr>
          <p:nvPr>
            <p:extLst>
              <p:ext uri="{D42A27DB-BD31-4B8C-83A1-F6EECF244321}">
                <p14:modId xmlns:p14="http://schemas.microsoft.com/office/powerpoint/2010/main" val="2596742770"/>
              </p:ext>
            </p:extLst>
          </p:nvPr>
        </p:nvGraphicFramePr>
        <p:xfrm>
          <a:off x="187002" y="980728"/>
          <a:ext cx="8229600" cy="2811780"/>
        </p:xfrm>
        <a:graphic>
          <a:graphicData uri="http://schemas.openxmlformats.org/drawingml/2006/table">
            <a:tbl>
              <a:tblPr/>
              <a:tblGrid>
                <a:gridCol w="4114800">
                  <a:extLst>
                    <a:ext uri="{9D8B030D-6E8A-4147-A177-3AD203B41FA5}">
                      <a16:colId xmlns:a16="http://schemas.microsoft.com/office/drawing/2014/main" val="201605597"/>
                    </a:ext>
                  </a:extLst>
                </a:gridCol>
                <a:gridCol w="4114800">
                  <a:extLst>
                    <a:ext uri="{9D8B030D-6E8A-4147-A177-3AD203B41FA5}">
                      <a16:colId xmlns:a16="http://schemas.microsoft.com/office/drawing/2014/main" val="3704326850"/>
                    </a:ext>
                  </a:extLst>
                </a:gridCol>
              </a:tblGrid>
              <a:tr h="0">
                <a:tc>
                  <a:txBody>
                    <a:bodyPr/>
                    <a:lstStyle/>
                    <a:p>
                      <a:pPr algn="l" fontAlgn="base"/>
                      <a:r>
                        <a:rPr lang="en-US" b="1" i="0">
                          <a:effectLst/>
                        </a:rPr>
                        <a:t>Command-Line Format</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--max-execution-time=#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38052998"/>
                  </a:ext>
                </a:extLst>
              </a:tr>
              <a:tr h="0">
                <a:tc>
                  <a:txBody>
                    <a:bodyPr/>
                    <a:lstStyle/>
                    <a:p>
                      <a:pPr algn="l" fontAlgn="base"/>
                      <a:r>
                        <a:rPr lang="en-US" b="1" i="0">
                          <a:effectLst/>
                        </a:rPr>
                        <a:t>System Variable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u="none" strike="noStrike">
                          <a:solidFill>
                            <a:srgbClr val="0074A3"/>
                          </a:solidFill>
                          <a:effectLst/>
                          <a:hlinkClick r:id="rId2"/>
                        </a:rPr>
                        <a:t>max_execution_time</a:t>
                      </a:r>
                      <a:endParaRPr lang="en-US">
                        <a:effectLst/>
                      </a:endParaRP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08827097"/>
                  </a:ext>
                </a:extLst>
              </a:tr>
              <a:tr h="0">
                <a:tc>
                  <a:txBody>
                    <a:bodyPr/>
                    <a:lstStyle/>
                    <a:p>
                      <a:pPr algn="l" fontAlgn="base"/>
                      <a:r>
                        <a:rPr lang="en-US" b="1" i="0" dirty="0">
                          <a:effectLst/>
                        </a:rPr>
                        <a:t>Scope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Global, Session</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34404319"/>
                  </a:ext>
                </a:extLst>
              </a:tr>
              <a:tr h="0">
                <a:tc>
                  <a:txBody>
                    <a:bodyPr/>
                    <a:lstStyle/>
                    <a:p>
                      <a:pPr algn="l" fontAlgn="base"/>
                      <a:r>
                        <a:rPr lang="en-US" b="1" i="0">
                          <a:effectLst/>
                        </a:rPr>
                        <a:t>Dynamic</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Yes</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80515314"/>
                  </a:ext>
                </a:extLst>
              </a:tr>
              <a:tr h="0">
                <a:tc>
                  <a:txBody>
                    <a:bodyPr/>
                    <a:lstStyle/>
                    <a:p>
                      <a:pPr algn="l" fontAlgn="base"/>
                      <a:r>
                        <a:rPr lang="en-US" b="1" i="0" dirty="0">
                          <a:effectLst/>
                        </a:rPr>
                        <a:t>Type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Integer</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03236362"/>
                  </a:ext>
                </a:extLst>
              </a:tr>
              <a:tr h="0">
                <a:tc>
                  <a:txBody>
                    <a:bodyPr/>
                    <a:lstStyle/>
                    <a:p>
                      <a:pPr algn="l" fontAlgn="base"/>
                      <a:r>
                        <a:rPr lang="en-US" b="1" i="0">
                          <a:effectLst/>
                        </a:rPr>
                        <a:t>Default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0</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94251226"/>
                  </a:ext>
                </a:extLst>
              </a:tr>
              <a:tr h="0">
                <a:tc>
                  <a:txBody>
                    <a:bodyPr/>
                    <a:lstStyle/>
                    <a:p>
                      <a:pPr algn="l" fontAlgn="base"/>
                      <a:r>
                        <a:rPr lang="en-US" b="1" i="0">
                          <a:effectLst/>
                        </a:rPr>
                        <a:t>Minimum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0</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4273042"/>
                  </a:ext>
                </a:extLst>
              </a:tr>
              <a:tr h="0">
                <a:tc>
                  <a:txBody>
                    <a:bodyPr/>
                    <a:lstStyle/>
                    <a:p>
                      <a:pPr algn="l" fontAlgn="base"/>
                      <a:r>
                        <a:rPr lang="en-US" b="1" i="0">
                          <a:effectLst/>
                        </a:rPr>
                        <a:t>Maximum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4294967295</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10636959"/>
                  </a:ext>
                </a:extLst>
              </a:tr>
              <a:tr h="0">
                <a:tc>
                  <a:txBody>
                    <a:bodyPr/>
                    <a:lstStyle/>
                    <a:p>
                      <a:pPr algn="l" fontAlgn="base"/>
                      <a:r>
                        <a:rPr lang="en-US" b="1" i="0">
                          <a:effectLst/>
                        </a:rPr>
                        <a:t>Unit</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dirty="0">
                          <a:effectLst/>
                        </a:rPr>
                        <a:t>milliseconds</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07349087"/>
                  </a:ext>
                </a:extLst>
              </a:tr>
            </a:tbl>
          </a:graphicData>
        </a:graphic>
      </p:graphicFrame>
      <p:sp>
        <p:nvSpPr>
          <p:cNvPr id="13" name="文字方塊 12">
            <a:extLst>
              <a:ext uri="{FF2B5EF4-FFF2-40B4-BE49-F238E27FC236}">
                <a16:creationId xmlns:a16="http://schemas.microsoft.com/office/drawing/2014/main" id="{6754DBCE-5B13-951F-985F-5DC36D44D741}"/>
              </a:ext>
            </a:extLst>
          </p:cNvPr>
          <p:cNvSpPr txBox="1"/>
          <p:nvPr/>
        </p:nvSpPr>
        <p:spPr>
          <a:xfrm>
            <a:off x="204539" y="3933056"/>
            <a:ext cx="8388424" cy="2023631"/>
          </a:xfrm>
          <a:prstGeom prst="rect">
            <a:avLst/>
          </a:prstGeom>
          <a:noFill/>
        </p:spPr>
        <p:txBody>
          <a:bodyPr wrap="square">
            <a:spAutoFit/>
          </a:bodyPr>
          <a:lstStyle/>
          <a:p>
            <a:endParaRPr lang="en-US" altLang="zh-TW" dirty="0"/>
          </a:p>
          <a:p>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800" dirty="0"/>
              <a:t>  use </a:t>
            </a:r>
            <a:r>
              <a:rPr lang="en-US" altLang="zh-TW" sz="1800" b="1" dirty="0" err="1">
                <a:solidFill>
                  <a:srgbClr val="FF0000"/>
                </a:solidFill>
              </a:rPr>
              <a:t>cmuhch</a:t>
            </a:r>
            <a:r>
              <a:rPr lang="en-US" altLang="zh-TW" sz="1800" dirty="0"/>
              <a:t>;</a:t>
            </a:r>
          </a:p>
          <a:p>
            <a:pPr>
              <a:spcBef>
                <a:spcPts val="300"/>
              </a:spcBef>
              <a:spcAft>
                <a:spcPts val="300"/>
              </a:spcAft>
            </a:pPr>
            <a:r>
              <a:rPr lang="en-US" altLang="zh-TW" dirty="0"/>
              <a:t>  # Limit SELECTs to 1 second</a:t>
            </a:r>
            <a:endParaRPr lang="en-US" altLang="zh-TW" sz="1800" dirty="0"/>
          </a:p>
          <a:p>
            <a:pPr>
              <a:spcBef>
                <a:spcPts val="300"/>
              </a:spcBef>
              <a:spcAft>
                <a:spcPts val="300"/>
              </a:spcAft>
            </a:pPr>
            <a:r>
              <a:rPr lang="en-US" altLang="zh-TW" sz="1800" dirty="0"/>
              <a:t>  </a:t>
            </a:r>
            <a:r>
              <a:rPr lang="en-US" altLang="zh-TW" dirty="0"/>
              <a:t>SET SESSION MAX_EXECUTION_TIME=1000;</a:t>
            </a:r>
          </a:p>
          <a:p>
            <a:pPr>
              <a:spcBef>
                <a:spcPts val="300"/>
              </a:spcBef>
              <a:spcAft>
                <a:spcPts val="300"/>
              </a:spcAft>
            </a:pPr>
            <a:endParaRPr lang="zh-TW" altLang="en-US" dirty="0"/>
          </a:p>
        </p:txBody>
      </p:sp>
    </p:spTree>
    <p:extLst>
      <p:ext uri="{BB962C8B-B14F-4D97-AF65-F5344CB8AC3E}">
        <p14:creationId xmlns:p14="http://schemas.microsoft.com/office/powerpoint/2010/main" val="927726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D90D7FE-B158-EA83-7606-AC60A7A3947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90</a:t>
            </a:fld>
            <a:endParaRPr lang="zh-TW" altLang="en-US">
              <a:solidFill>
                <a:prstClr val="white"/>
              </a:solidFill>
            </a:endParaRPr>
          </a:p>
        </p:txBody>
      </p:sp>
      <p:pic>
        <p:nvPicPr>
          <p:cNvPr id="6" name="圖片 5">
            <a:extLst>
              <a:ext uri="{FF2B5EF4-FFF2-40B4-BE49-F238E27FC236}">
                <a16:creationId xmlns:a16="http://schemas.microsoft.com/office/drawing/2014/main" id="{14359024-4269-B38E-559A-5BCED5DC59AC}"/>
              </a:ext>
            </a:extLst>
          </p:cNvPr>
          <p:cNvPicPr>
            <a:picLocks noChangeAspect="1"/>
          </p:cNvPicPr>
          <p:nvPr/>
        </p:nvPicPr>
        <p:blipFill>
          <a:blip r:embed="rId2"/>
          <a:stretch>
            <a:fillRect/>
          </a:stretch>
        </p:blipFill>
        <p:spPr>
          <a:xfrm>
            <a:off x="395536" y="1068467"/>
            <a:ext cx="8171497" cy="4721066"/>
          </a:xfrm>
          <a:prstGeom prst="rect">
            <a:avLst/>
          </a:prstGeom>
        </p:spPr>
      </p:pic>
    </p:spTree>
    <p:extLst>
      <p:ext uri="{BB962C8B-B14F-4D97-AF65-F5344CB8AC3E}">
        <p14:creationId xmlns:p14="http://schemas.microsoft.com/office/powerpoint/2010/main" val="58412313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16479</TotalTime>
  <Words>7550</Words>
  <Application>Microsoft Office PowerPoint</Application>
  <PresentationFormat>如螢幕大小 (4:3)</PresentationFormat>
  <Paragraphs>855</Paragraphs>
  <Slides>90</Slides>
  <Notes>0</Notes>
  <HiddenSlides>0</HiddenSlides>
  <MMClips>0</MMClips>
  <ScaleCrop>false</ScaleCrop>
  <HeadingPairs>
    <vt:vector size="6" baseType="variant">
      <vt:variant>
        <vt:lpstr>使用字型</vt:lpstr>
      </vt:variant>
      <vt:variant>
        <vt:i4>29</vt:i4>
      </vt:variant>
      <vt:variant>
        <vt:lpstr>佈景主題</vt:lpstr>
      </vt:variant>
      <vt:variant>
        <vt:i4>1</vt:i4>
      </vt:variant>
      <vt:variant>
        <vt:lpstr>投影片標題</vt:lpstr>
      </vt:variant>
      <vt:variant>
        <vt:i4>90</vt:i4>
      </vt:variant>
    </vt:vector>
  </HeadingPairs>
  <TitlesOfParts>
    <vt:vector size="120" baseType="lpstr">
      <vt:lpstr>-apple-system</vt:lpstr>
      <vt:lpstr>Arial Unicode MS</vt:lpstr>
      <vt:lpstr>charter</vt:lpstr>
      <vt:lpstr>Helvetica Neue</vt:lpstr>
      <vt:lpstr>inherit</vt:lpstr>
      <vt:lpstr>Menlo</vt:lpstr>
      <vt:lpstr>Microsoft JhengHei Light</vt:lpstr>
      <vt:lpstr>Microsoft YaHei</vt:lpstr>
      <vt:lpstr>Monaco</vt:lpstr>
      <vt:lpstr>montserrat-medium</vt:lpstr>
      <vt:lpstr>sohne</vt:lpstr>
      <vt:lpstr>source-code-pro</vt:lpstr>
      <vt:lpstr>source-serif-pro</vt:lpstr>
      <vt:lpstr>ui-monospace</vt:lpstr>
      <vt:lpstr>ui-sans-serif</vt:lpstr>
      <vt:lpstr>微軟正黑體</vt:lpstr>
      <vt:lpstr>微軟正黑體</vt:lpstr>
      <vt:lpstr>微軟正黑體 Light</vt:lpstr>
      <vt:lpstr>新細明體</vt:lpstr>
      <vt:lpstr>標楷體</vt:lpstr>
      <vt:lpstr>Arial</vt:lpstr>
      <vt:lpstr>Arial</vt:lpstr>
      <vt:lpstr>Calibri</vt:lpstr>
      <vt:lpstr>Consolas</vt:lpstr>
      <vt:lpstr>Lato</vt:lpstr>
      <vt:lpstr>Open Sans</vt:lpstr>
      <vt:lpstr>Poiret One</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88</cp:revision>
  <dcterms:created xsi:type="dcterms:W3CDTF">2022-06-08T07:16:10Z</dcterms:created>
  <dcterms:modified xsi:type="dcterms:W3CDTF">2023-03-08T03:04:03Z</dcterms:modified>
</cp:coreProperties>
</file>